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9" r:id="rId3"/>
    <p:sldId id="257" r:id="rId4"/>
    <p:sldId id="258" r:id="rId5"/>
    <p:sldId id="259" r:id="rId6"/>
    <p:sldId id="260" r:id="rId7"/>
    <p:sldId id="261" r:id="rId8"/>
    <p:sldId id="262" r:id="rId9"/>
    <p:sldId id="270" r:id="rId10"/>
    <p:sldId id="263" r:id="rId11"/>
    <p:sldId id="264" r:id="rId12"/>
    <p:sldId id="265" r:id="rId13"/>
    <p:sldId id="266" r:id="rId14"/>
    <p:sldId id="267" r:id="rId15"/>
    <p:sldId id="26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CCC9A6C-2B01-460F-ACAD-F6ADA93015D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CC9A6C-2B01-460F-ACAD-F6ADA93015D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CCC9A6C-2B01-460F-ACAD-F6ADA93015D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CC9A6C-2B01-460F-ACAD-F6ADA93015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393E93D-1CD9-4351-B786-CA121702775D}" type="datetimeFigureOut">
              <a:rPr lang="en-US" smtClean="0"/>
              <a:pPr/>
              <a:t>3/20/2019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CC9A6C-2B01-460F-ACAD-F6ADA93015D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393E93D-1CD9-4351-B786-CA121702775D}" type="datetimeFigureOut">
              <a:rPr lang="en-US" smtClean="0"/>
              <a:pPr/>
              <a:t>3/20/2019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CCC9A6C-2B01-460F-ACAD-F6ADA93015D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57200"/>
            <a:ext cx="7772400" cy="1470025"/>
          </a:xfrm>
        </p:spPr>
        <p:txBody>
          <a:bodyPr>
            <a:normAutofit/>
          </a:bodyPr>
          <a:lstStyle/>
          <a:p>
            <a:r>
              <a:rPr lang="en-US" dirty="0" smtClean="0"/>
              <a:t>Entrepreneurship Development</a:t>
            </a:r>
            <a:endParaRPr lang="en-US" dirty="0"/>
          </a:p>
        </p:txBody>
      </p:sp>
      <p:pic>
        <p:nvPicPr>
          <p:cNvPr id="14338" name="Picture 2" descr="http://www.bbamantra.com/wp-content/uploads/2015/09/success-937892_640.jpg"/>
          <p:cNvPicPr>
            <a:picLocks noChangeAspect="1" noChangeArrowheads="1"/>
          </p:cNvPicPr>
          <p:nvPr/>
        </p:nvPicPr>
        <p:blipFill>
          <a:blip r:embed="rId2" cstate="print"/>
          <a:srcRect/>
          <a:stretch>
            <a:fillRect/>
          </a:stretch>
        </p:blipFill>
        <p:spPr bwMode="auto">
          <a:xfrm>
            <a:off x="2286000" y="1524000"/>
            <a:ext cx="6096000" cy="4057650"/>
          </a:xfrm>
          <a:prstGeom prst="rect">
            <a:avLst/>
          </a:prstGeom>
          <a:noFill/>
        </p:spPr>
      </p:pic>
      <p:sp>
        <p:nvSpPr>
          <p:cNvPr id="4" name="Title 1"/>
          <p:cNvSpPr txBox="1">
            <a:spLocks/>
          </p:cNvSpPr>
          <p:nvPr/>
        </p:nvSpPr>
        <p:spPr>
          <a:xfrm>
            <a:off x="2819400" y="5181600"/>
            <a:ext cx="7772400" cy="1470025"/>
          </a:xfrm>
          <a:prstGeom prst="rect">
            <a:avLst/>
          </a:prstGeo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J. </a:t>
            </a:r>
            <a:r>
              <a:rPr kumimoji="0" lang="en-US" sz="1600" b="1" i="0" u="none" strike="noStrike" kern="1200" cap="none" spc="0" normalizeH="0" baseline="0" noProof="0" dirty="0" err="1"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Arputha</a:t>
            </a:r>
            <a:r>
              <a:rPr kumimoji="0" lang="en-US" sz="16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en-US" sz="1600" b="1" i="0" u="none" strike="noStrike" kern="1200" cap="none" spc="0" normalizeH="0" baseline="0" noProof="0" dirty="0" err="1"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Sahaya</a:t>
            </a:r>
            <a:r>
              <a:rPr kumimoji="0" lang="en-US" sz="1600" b="1"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Raj</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600" baseline="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Assistant</a:t>
            </a:r>
            <a:r>
              <a:rPr lang="en-US" sz="16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Professor,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PG</a:t>
            </a:r>
            <a:r>
              <a:rPr kumimoji="0" lang="en-US" sz="160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Department of Commerce CA</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600" baseline="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St. Joseph’s College (Autonomous), Trichy-2</a:t>
            </a:r>
            <a:endParaRPr kumimoji="0" lang="en-US" sz="160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an Entrepreneur </a:t>
            </a:r>
            <a:endParaRPr lang="en-US" dirty="0"/>
          </a:p>
        </p:txBody>
      </p:sp>
      <p:sp>
        <p:nvSpPr>
          <p:cNvPr id="3" name="Content Placeholder 2"/>
          <p:cNvSpPr>
            <a:spLocks noGrp="1"/>
          </p:cNvSpPr>
          <p:nvPr>
            <p:ph idx="1"/>
          </p:nvPr>
        </p:nvSpPr>
        <p:spPr>
          <a:xfrm>
            <a:off x="1435608" y="1447800"/>
            <a:ext cx="7251192" cy="4800600"/>
          </a:xfrm>
        </p:spPr>
        <p:txBody>
          <a:bodyPr/>
          <a:lstStyle/>
          <a:p>
            <a:pPr algn="just"/>
            <a:r>
              <a:rPr lang="en-US" b="1" dirty="0" smtClean="0"/>
              <a:t>Vision:</a:t>
            </a:r>
          </a:p>
          <a:p>
            <a:pPr algn="just">
              <a:buNone/>
            </a:pPr>
            <a:r>
              <a:rPr lang="en-US" dirty="0" smtClean="0"/>
              <a:t>	He/she is able to visualize market demand, socio-economic environment and the future of business venture.</a:t>
            </a:r>
          </a:p>
          <a:p>
            <a:pPr algn="just"/>
            <a:r>
              <a:rPr lang="en-US" b="1" dirty="0" smtClean="0"/>
              <a:t>Knowledge:</a:t>
            </a:r>
          </a:p>
          <a:p>
            <a:pPr algn="just">
              <a:buNone/>
            </a:pPr>
            <a:r>
              <a:rPr lang="en-US" dirty="0" smtClean="0"/>
              <a:t>	He has sound conceptual knowledge about all the technicalities of his business.</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498080" cy="5867400"/>
          </a:xfrm>
        </p:spPr>
        <p:txBody>
          <a:bodyPr>
            <a:normAutofit fontScale="92500" lnSpcReduction="10000"/>
          </a:bodyPr>
          <a:lstStyle/>
          <a:p>
            <a:pPr algn="just"/>
            <a:r>
              <a:rPr lang="en-US" b="1" dirty="0" smtClean="0"/>
              <a:t>Desire to succeed:</a:t>
            </a:r>
          </a:p>
          <a:p>
            <a:pPr algn="just">
              <a:buNone/>
            </a:pPr>
            <a:r>
              <a:rPr lang="en-US" dirty="0" smtClean="0"/>
              <a:t>	he has multiple goals and a seeks opportunities to be productive.</a:t>
            </a:r>
          </a:p>
          <a:p>
            <a:pPr algn="just"/>
            <a:r>
              <a:rPr lang="en-US" b="1" dirty="0" smtClean="0"/>
              <a:t>Independence :</a:t>
            </a:r>
          </a:p>
          <a:p>
            <a:pPr algn="just">
              <a:buNone/>
            </a:pPr>
            <a:r>
              <a:rPr lang="en-US" dirty="0" smtClean="0"/>
              <a:t>	he is independent in work and decision making</a:t>
            </a:r>
          </a:p>
          <a:p>
            <a:pPr algn="just"/>
            <a:r>
              <a:rPr lang="en-US" b="1" dirty="0" smtClean="0"/>
              <a:t>Optimism:</a:t>
            </a:r>
          </a:p>
          <a:p>
            <a:pPr algn="just">
              <a:buNone/>
            </a:pPr>
            <a:r>
              <a:rPr lang="en-US" dirty="0" smtClean="0"/>
              <a:t>	He knows how to exploit opportunities.</a:t>
            </a:r>
          </a:p>
          <a:p>
            <a:pPr algn="just"/>
            <a:r>
              <a:rPr lang="en-US" b="1" dirty="0" smtClean="0"/>
              <a:t>Value addition:</a:t>
            </a:r>
          </a:p>
          <a:p>
            <a:pPr algn="just">
              <a:buNone/>
            </a:pPr>
            <a:r>
              <a:rPr lang="en-US" dirty="0" smtClean="0"/>
              <a:t>	he does not follow the conventional rule of thumb, they have a desire to create, innovative and add value.</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943600"/>
          </a:xfrm>
        </p:spPr>
        <p:txBody>
          <a:bodyPr>
            <a:normAutofit/>
          </a:bodyPr>
          <a:lstStyle/>
          <a:p>
            <a:pPr algn="just"/>
            <a:r>
              <a:rPr lang="en-US" b="1" dirty="0" smtClean="0"/>
              <a:t>Initiative:</a:t>
            </a:r>
          </a:p>
          <a:p>
            <a:pPr algn="just">
              <a:buNone/>
            </a:pPr>
            <a:r>
              <a:rPr lang="en-US" dirty="0" smtClean="0"/>
              <a:t>	he takes the initiative to make an action plan from limited resources.</a:t>
            </a:r>
          </a:p>
          <a:p>
            <a:pPr algn="just"/>
            <a:r>
              <a:rPr lang="en-US" b="1" dirty="0" smtClean="0"/>
              <a:t>Goal setting:</a:t>
            </a:r>
          </a:p>
          <a:p>
            <a:pPr algn="just">
              <a:buNone/>
            </a:pPr>
            <a:r>
              <a:rPr lang="en-US" dirty="0" smtClean="0"/>
              <a:t>	he sets realistic goals</a:t>
            </a:r>
          </a:p>
          <a:p>
            <a:pPr algn="just"/>
            <a:r>
              <a:rPr lang="en-US" b="1" dirty="0" smtClean="0"/>
              <a:t>Good Human relations:</a:t>
            </a:r>
          </a:p>
          <a:p>
            <a:pPr algn="just">
              <a:buNone/>
            </a:pPr>
            <a:r>
              <a:rPr lang="en-US" dirty="0" smtClean="0"/>
              <a:t>	he is a good leader, motivator and team builder.</a:t>
            </a:r>
          </a:p>
          <a:p>
            <a:pPr algn="just"/>
            <a:r>
              <a:rPr lang="en-US" b="1" dirty="0" smtClean="0"/>
              <a:t>Communication skills:</a:t>
            </a:r>
          </a:p>
          <a:p>
            <a:pPr algn="just">
              <a:buNone/>
            </a:pPr>
            <a:r>
              <a:rPr lang="en-US" dirty="0" smtClean="0"/>
              <a:t>	he has the liability to persuade others.</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p:cNvPicPr>
            <a:picLocks noGrp="1" noChangeAspect="1" noChangeArrowheads="1"/>
          </p:cNvPicPr>
          <p:nvPr>
            <p:ph idx="1"/>
          </p:nvPr>
        </p:nvPicPr>
        <p:blipFill>
          <a:blip r:embed="rId2" cstate="print"/>
          <a:srcRect/>
          <a:stretch>
            <a:fillRect/>
          </a:stretch>
        </p:blipFill>
        <p:spPr>
          <a:xfrm>
            <a:off x="1143000" y="457200"/>
            <a:ext cx="7772400" cy="6010275"/>
          </a:xfrm>
          <a:noFill/>
          <a:ln w="12700" cap="flat" algn="ctr">
            <a:solidFill>
              <a:schemeClr val="tx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200" b="1" dirty="0" smtClean="0"/>
              <a:t>Relationship between Entrepreneur and Entrepreneurship:</a:t>
            </a:r>
            <a:r>
              <a:rPr lang="en-US" sz="3200" dirty="0" smtClean="0"/>
              <a:t> </a:t>
            </a:r>
            <a:endParaRPr lang="en-US" sz="3200" dirty="0"/>
          </a:p>
        </p:txBody>
      </p:sp>
      <p:graphicFrame>
        <p:nvGraphicFramePr>
          <p:cNvPr id="5" name="Content Placeholder 4"/>
          <p:cNvGraphicFramePr>
            <a:graphicFrameLocks noGrp="1"/>
          </p:cNvGraphicFramePr>
          <p:nvPr>
            <p:ph idx="1"/>
          </p:nvPr>
        </p:nvGraphicFramePr>
        <p:xfrm>
          <a:off x="1339851" y="1447800"/>
          <a:ext cx="7499349" cy="5110864"/>
        </p:xfrm>
        <a:graphic>
          <a:graphicData uri="http://schemas.openxmlformats.org/drawingml/2006/table">
            <a:tbl>
              <a:tblPr firstRow="1" bandRow="1">
                <a:tableStyleId>{5C22544A-7EE6-4342-B048-85BDC9FD1C3A}</a:tableStyleId>
              </a:tblPr>
              <a:tblGrid>
                <a:gridCol w="774700"/>
                <a:gridCol w="3124200"/>
                <a:gridCol w="3600449"/>
              </a:tblGrid>
              <a:tr h="310086">
                <a:tc>
                  <a:txBody>
                    <a:bodyPr/>
                    <a:lstStyle/>
                    <a:p>
                      <a:pPr algn="ctr"/>
                      <a:r>
                        <a:rPr lang="en-US" sz="1900" dirty="0" err="1" smtClean="0"/>
                        <a:t>S.No</a:t>
                      </a:r>
                      <a:endParaRPr lang="en-US" sz="1900" dirty="0"/>
                    </a:p>
                  </a:txBody>
                  <a:tcPr/>
                </a:tc>
                <a:tc>
                  <a:txBody>
                    <a:bodyPr/>
                    <a:lstStyle/>
                    <a:p>
                      <a:pPr algn="ctr"/>
                      <a:r>
                        <a:rPr lang="en-US" sz="1900" dirty="0" smtClean="0"/>
                        <a:t>Entrepreneur</a:t>
                      </a:r>
                      <a:endParaRPr lang="en-US" sz="1900" dirty="0"/>
                    </a:p>
                  </a:txBody>
                  <a:tcPr/>
                </a:tc>
                <a:tc>
                  <a:txBody>
                    <a:bodyPr/>
                    <a:lstStyle/>
                    <a:p>
                      <a:pPr algn="ctr"/>
                      <a:r>
                        <a:rPr lang="en-US" sz="1900" dirty="0" smtClean="0"/>
                        <a:t>Entrepreneurship </a:t>
                      </a:r>
                      <a:endParaRPr lang="en-US" sz="1900" dirty="0"/>
                    </a:p>
                  </a:txBody>
                  <a:tcPr/>
                </a:tc>
              </a:tr>
              <a:tr h="507413">
                <a:tc>
                  <a:txBody>
                    <a:bodyPr/>
                    <a:lstStyle/>
                    <a:p>
                      <a:pPr algn="ctr"/>
                      <a:r>
                        <a:rPr lang="en-US" sz="1900" dirty="0" smtClean="0"/>
                        <a:t>1</a:t>
                      </a:r>
                      <a:endParaRPr lang="en-US" sz="1900" dirty="0"/>
                    </a:p>
                  </a:txBody>
                  <a:tcPr/>
                </a:tc>
                <a:tc>
                  <a:txBody>
                    <a:bodyPr/>
                    <a:lstStyle/>
                    <a:p>
                      <a:r>
                        <a:rPr lang="en-US" sz="1900" dirty="0" smtClean="0"/>
                        <a:t>Entrepreneur is a person.</a:t>
                      </a:r>
                      <a:endParaRPr lang="en-US" sz="1900" dirty="0"/>
                    </a:p>
                  </a:txBody>
                  <a:tcPr/>
                </a:tc>
                <a:tc>
                  <a:txBody>
                    <a:bodyPr/>
                    <a:lstStyle/>
                    <a:p>
                      <a:r>
                        <a:rPr lang="en-US" sz="1900" dirty="0" smtClean="0"/>
                        <a:t>Entrepreneurship is a process.</a:t>
                      </a:r>
                      <a:endParaRPr lang="en-US" sz="1900" dirty="0"/>
                    </a:p>
                  </a:txBody>
                  <a:tcPr/>
                </a:tc>
              </a:tr>
              <a:tr h="507413">
                <a:tc>
                  <a:txBody>
                    <a:bodyPr/>
                    <a:lstStyle/>
                    <a:p>
                      <a:pPr algn="ctr"/>
                      <a:r>
                        <a:rPr lang="en-US" sz="1900" dirty="0" smtClean="0"/>
                        <a:t>2</a:t>
                      </a:r>
                      <a:endParaRPr lang="en-US" sz="1900" dirty="0"/>
                    </a:p>
                  </a:txBody>
                  <a:tcPr/>
                </a:tc>
                <a:tc>
                  <a:txBody>
                    <a:bodyPr/>
                    <a:lstStyle/>
                    <a:p>
                      <a:r>
                        <a:rPr lang="en-US" sz="1900" dirty="0" smtClean="0"/>
                        <a:t>Entrepreneur is an organizer.</a:t>
                      </a:r>
                      <a:endParaRPr lang="en-US" sz="1900" dirty="0"/>
                    </a:p>
                  </a:txBody>
                  <a:tcPr/>
                </a:tc>
                <a:tc>
                  <a:txBody>
                    <a:bodyPr/>
                    <a:lstStyle/>
                    <a:p>
                      <a:r>
                        <a:rPr lang="en-US" sz="1900" dirty="0" smtClean="0"/>
                        <a:t>Entrepreneurship is an organization.</a:t>
                      </a:r>
                      <a:endParaRPr lang="en-US" sz="1900" dirty="0"/>
                    </a:p>
                  </a:txBody>
                  <a:tcPr/>
                </a:tc>
              </a:tr>
              <a:tr h="507413">
                <a:tc>
                  <a:txBody>
                    <a:bodyPr/>
                    <a:lstStyle/>
                    <a:p>
                      <a:pPr algn="ctr"/>
                      <a:r>
                        <a:rPr lang="en-US" sz="1900" dirty="0" smtClean="0"/>
                        <a:t>3</a:t>
                      </a:r>
                      <a:endParaRPr lang="en-US" sz="1900" dirty="0"/>
                    </a:p>
                  </a:txBody>
                  <a:tcPr/>
                </a:tc>
                <a:tc>
                  <a:txBody>
                    <a:bodyPr/>
                    <a:lstStyle/>
                    <a:p>
                      <a:r>
                        <a:rPr lang="en-US" sz="1900" dirty="0" smtClean="0"/>
                        <a:t>Entrepreneur is an innovator.</a:t>
                      </a:r>
                      <a:endParaRPr lang="en-US" sz="1900" dirty="0"/>
                    </a:p>
                  </a:txBody>
                  <a:tcPr/>
                </a:tc>
                <a:tc>
                  <a:txBody>
                    <a:bodyPr/>
                    <a:lstStyle/>
                    <a:p>
                      <a:r>
                        <a:rPr lang="en-US" sz="1900" dirty="0" smtClean="0"/>
                        <a:t>Entrepreneurship is an innovation.</a:t>
                      </a:r>
                      <a:endParaRPr lang="en-US" sz="1900" dirty="0"/>
                    </a:p>
                  </a:txBody>
                  <a:tcPr/>
                </a:tc>
              </a:tr>
              <a:tr h="507413">
                <a:tc>
                  <a:txBody>
                    <a:bodyPr/>
                    <a:lstStyle/>
                    <a:p>
                      <a:pPr algn="ctr"/>
                      <a:r>
                        <a:rPr lang="en-US" sz="1900" dirty="0" smtClean="0"/>
                        <a:t>4</a:t>
                      </a:r>
                      <a:endParaRPr lang="en-US" sz="1900" dirty="0"/>
                    </a:p>
                  </a:txBody>
                  <a:tcPr/>
                </a:tc>
                <a:tc>
                  <a:txBody>
                    <a:bodyPr/>
                    <a:lstStyle/>
                    <a:p>
                      <a:r>
                        <a:rPr lang="en-US" sz="1900" dirty="0" smtClean="0"/>
                        <a:t>Entrepreneur is a risk bearer.</a:t>
                      </a:r>
                      <a:endParaRPr lang="en-US" sz="1900" dirty="0"/>
                    </a:p>
                  </a:txBody>
                  <a:tcPr/>
                </a:tc>
                <a:tc>
                  <a:txBody>
                    <a:bodyPr/>
                    <a:lstStyle/>
                    <a:p>
                      <a:r>
                        <a:rPr lang="en-US" sz="1900" dirty="0" smtClean="0"/>
                        <a:t>Entrepreneurship is a risk bearing.</a:t>
                      </a:r>
                      <a:endParaRPr lang="en-US" sz="1900" dirty="0"/>
                    </a:p>
                  </a:txBody>
                  <a:tcPr/>
                </a:tc>
              </a:tr>
              <a:tr h="507413">
                <a:tc>
                  <a:txBody>
                    <a:bodyPr/>
                    <a:lstStyle/>
                    <a:p>
                      <a:pPr algn="ctr"/>
                      <a:r>
                        <a:rPr lang="en-US" sz="1900" dirty="0" smtClean="0"/>
                        <a:t>5</a:t>
                      </a:r>
                      <a:endParaRPr lang="en-US" sz="1900" dirty="0"/>
                    </a:p>
                  </a:txBody>
                  <a:tcPr/>
                </a:tc>
                <a:tc>
                  <a:txBody>
                    <a:bodyPr/>
                    <a:lstStyle/>
                    <a:p>
                      <a:r>
                        <a:rPr lang="en-US" sz="1900" dirty="0" smtClean="0"/>
                        <a:t>Entrepreneur is a motivator</a:t>
                      </a:r>
                      <a:endParaRPr lang="en-US" sz="1900" dirty="0"/>
                    </a:p>
                  </a:txBody>
                  <a:tcPr/>
                </a:tc>
                <a:tc>
                  <a:txBody>
                    <a:bodyPr/>
                    <a:lstStyle/>
                    <a:p>
                      <a:r>
                        <a:rPr lang="en-US" sz="1900" dirty="0" smtClean="0"/>
                        <a:t>Entrepreneurship is a motivation</a:t>
                      </a:r>
                      <a:endParaRPr lang="en-US" sz="1900" dirty="0"/>
                    </a:p>
                  </a:txBody>
                  <a:tcPr/>
                </a:tc>
              </a:tr>
              <a:tr h="507413">
                <a:tc>
                  <a:txBody>
                    <a:bodyPr/>
                    <a:lstStyle/>
                    <a:p>
                      <a:pPr algn="ctr"/>
                      <a:r>
                        <a:rPr lang="en-US" sz="1900" dirty="0" smtClean="0"/>
                        <a:t>6</a:t>
                      </a:r>
                      <a:endParaRPr lang="en-US" sz="1900" dirty="0"/>
                    </a:p>
                  </a:txBody>
                  <a:tcPr/>
                </a:tc>
                <a:tc>
                  <a:txBody>
                    <a:bodyPr/>
                    <a:lstStyle/>
                    <a:p>
                      <a:r>
                        <a:rPr lang="en-US" sz="1900" dirty="0" smtClean="0"/>
                        <a:t>Entrepreneur is a creator</a:t>
                      </a:r>
                      <a:endParaRPr lang="en-US" sz="1900" dirty="0"/>
                    </a:p>
                  </a:txBody>
                  <a:tcPr/>
                </a:tc>
                <a:tc>
                  <a:txBody>
                    <a:bodyPr/>
                    <a:lstStyle/>
                    <a:p>
                      <a:r>
                        <a:rPr lang="en-US" sz="1900" dirty="0" smtClean="0"/>
                        <a:t>Entrepreneurship is a creation</a:t>
                      </a:r>
                      <a:endParaRPr lang="en-US" sz="1900" dirty="0"/>
                    </a:p>
                  </a:txBody>
                  <a:tcPr/>
                </a:tc>
              </a:tr>
              <a:tr h="507413">
                <a:tc>
                  <a:txBody>
                    <a:bodyPr/>
                    <a:lstStyle/>
                    <a:p>
                      <a:pPr algn="ctr"/>
                      <a:r>
                        <a:rPr lang="en-US" sz="1900" dirty="0" smtClean="0"/>
                        <a:t>7</a:t>
                      </a:r>
                      <a:endParaRPr lang="en-US" sz="1900" dirty="0"/>
                    </a:p>
                  </a:txBody>
                  <a:tcPr/>
                </a:tc>
                <a:tc>
                  <a:txBody>
                    <a:bodyPr/>
                    <a:lstStyle/>
                    <a:p>
                      <a:r>
                        <a:rPr lang="en-US" sz="1900" dirty="0" smtClean="0"/>
                        <a:t>Entrepreneur is a </a:t>
                      </a:r>
                      <a:r>
                        <a:rPr lang="en-US" sz="1900" dirty="0" err="1" smtClean="0"/>
                        <a:t>visualizer</a:t>
                      </a:r>
                      <a:endParaRPr lang="en-US" sz="1900" dirty="0"/>
                    </a:p>
                  </a:txBody>
                  <a:tcPr/>
                </a:tc>
                <a:tc>
                  <a:txBody>
                    <a:bodyPr/>
                    <a:lstStyle/>
                    <a:p>
                      <a:r>
                        <a:rPr lang="en-US" sz="1900" dirty="0" smtClean="0"/>
                        <a:t>Entrepreneurship is a vision</a:t>
                      </a:r>
                      <a:endParaRPr lang="en-US" sz="1900" dirty="0"/>
                    </a:p>
                  </a:txBody>
                  <a:tcPr/>
                </a:tc>
              </a:tr>
              <a:tr h="507413">
                <a:tc>
                  <a:txBody>
                    <a:bodyPr/>
                    <a:lstStyle/>
                    <a:p>
                      <a:pPr algn="ctr"/>
                      <a:r>
                        <a:rPr lang="en-US" sz="1900" dirty="0" smtClean="0"/>
                        <a:t>8</a:t>
                      </a:r>
                      <a:endParaRPr lang="en-US" sz="1900" dirty="0"/>
                    </a:p>
                  </a:txBody>
                  <a:tcPr/>
                </a:tc>
                <a:tc>
                  <a:txBody>
                    <a:bodyPr/>
                    <a:lstStyle/>
                    <a:p>
                      <a:r>
                        <a:rPr lang="en-US" sz="1900" dirty="0" smtClean="0"/>
                        <a:t>Entrepreneur is a leader.</a:t>
                      </a:r>
                      <a:endParaRPr lang="en-US" sz="1900" dirty="0"/>
                    </a:p>
                  </a:txBody>
                  <a:tcPr/>
                </a:tc>
                <a:tc>
                  <a:txBody>
                    <a:bodyPr/>
                    <a:lstStyle/>
                    <a:p>
                      <a:r>
                        <a:rPr lang="en-US" sz="1900" dirty="0" smtClean="0"/>
                        <a:t>Entrepreneurship is a leadership</a:t>
                      </a:r>
                      <a:endParaRPr lang="en-US" sz="1900" dirty="0"/>
                    </a:p>
                  </a:txBody>
                  <a:tcPr/>
                </a:tc>
              </a:tr>
              <a:tr h="507413">
                <a:tc>
                  <a:txBody>
                    <a:bodyPr/>
                    <a:lstStyle/>
                    <a:p>
                      <a:pPr algn="ctr"/>
                      <a:r>
                        <a:rPr lang="en-US" sz="1900" dirty="0" smtClean="0"/>
                        <a:t>9</a:t>
                      </a:r>
                      <a:endParaRPr lang="en-US" sz="1900" dirty="0"/>
                    </a:p>
                  </a:txBody>
                  <a:tcPr/>
                </a:tc>
                <a:tc>
                  <a:txBody>
                    <a:bodyPr/>
                    <a:lstStyle/>
                    <a:p>
                      <a:r>
                        <a:rPr lang="en-US" sz="1900" dirty="0" smtClean="0"/>
                        <a:t>Entrepreneur is an imitator.</a:t>
                      </a:r>
                      <a:endParaRPr lang="en-US" sz="1900" dirty="0"/>
                    </a:p>
                  </a:txBody>
                  <a:tcPr/>
                </a:tc>
                <a:tc>
                  <a:txBody>
                    <a:bodyPr/>
                    <a:lstStyle/>
                    <a:p>
                      <a:r>
                        <a:rPr lang="en-US" sz="1900" dirty="0" smtClean="0"/>
                        <a:t>Entrepreneurship is an imitation.</a:t>
                      </a:r>
                      <a:endParaRPr lang="en-US" sz="19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Qualities of successful entrepreneur:</a:t>
            </a:r>
            <a:endParaRPr lang="en-US" sz="3200" dirty="0"/>
          </a:p>
        </p:txBody>
      </p:sp>
      <p:pic>
        <p:nvPicPr>
          <p:cNvPr id="9" name="Content Placeholder 8" descr="index.png"/>
          <p:cNvPicPr>
            <a:picLocks noGrp="1" noChangeAspect="1"/>
          </p:cNvPicPr>
          <p:nvPr>
            <p:ph idx="1"/>
          </p:nvPr>
        </p:nvPicPr>
        <p:blipFill>
          <a:blip r:embed="rId2" cstate="print"/>
          <a:stretch>
            <a:fillRect/>
          </a:stretch>
        </p:blipFill>
        <p:spPr>
          <a:xfrm>
            <a:off x="1676400" y="1676400"/>
            <a:ext cx="6934199" cy="3505199"/>
          </a:xfrm>
        </p:spPr>
      </p:pic>
      <p:sp>
        <p:nvSpPr>
          <p:cNvPr id="19458" name="AutoShape 2" descr="data:image/png;base64,iVBORw0KGgoAAAANSUhEUgAAATQAAACkCAMAAAAuTiJaAAAAh1BMVEX///8AAAD7+/sODg7y8vLk5OT39/empqbt7e12dnbn5+fQ0NDr6+v09PQ7Ozt8fHy4uLiNjY3a2trAwMBgYGBbW1tubm5ISEje3t6xsbFlZWUiIiJQUFCHh4eZmZk1NTXLy8uoqKgrKyuVlZUZGRl/f38/Pz8cHBxUVFQnJydLS0sTFBS8vb1hbqk+AAAgAElEQVR4nO2dC3uiPNOAE5STiJwEBQVBirXV///7vsxMAkGpbbfb3e77PXPtQc7kZjKZTIbA2P+m1GXyt2/hB0rd1I82F9z+M/fxT0nG08eb/4N2Ly4vHm3+D9qU/AftF2SANnfkD6f/4Sto/aofL0ae58n8my+ioHkbzo8N/DiJH5X8YbsArYZVOWP50Vt0D03g3xefz46cx+/s5dRNsPl1v0BCMzl3oyeeM+OJb1LOQ+bP+DHlFwEt5jwoZzxhNi+f+MsvX+qPiC9u2DluHu9kcJDwdrW5OZ/35wk1DWGDOyxLaCUvmaBzYFv+yljFXRZy7rPtTNxDwIXi1XwjoPGnyvtaob5bABqL+Jw5YeiLZa8RN7x1mKnvZMwA2vX22BhZTlgiG9afhmUJ7VUoEjN23PKeW3ElfmYtbgCbtuIAis/gWPP+jH9ZjAykU4sIreILD8oZs46nQgH22Ylb+jG/Ak3TXgntgGbgII/whLqVPGAE7ci34hfn4tj9bynnb5UtHxUVodl8ez4wNsssYXBqviy4O6ogvwnaC12aL5gZHMT/r6JSigqL0HZymzj2oXvydySnm6vlooQW78Tdp6dYPG+TxwUfH/OboO14ZYMY4sGt7VZAc3toz3Lbz4TWEbRKLipoM2FlioPHj8cXAe04PuZdaFact+ey3/AGtKOyVi3PqHq6mqY56tgfCG1D0NZyUdq0LUDLBDTPceZs/VloJfwYmkuEthp2lNBOaOy9WiznyqYpaEe0d0n9I6EZ0nYcDVr2eQOFmj/J6iluPbQ+CG3eCM84hxPdQNvCBm13CS2Fa4l20sjAfWmExY9A5QQwW7Ss4NH8UJsW894ao/i8MjyhFa/CQ3gqLB6JPRYfrJ6D3EC7FZfvvToR5vRgGonwNIDVcsdXYmG2NCLRKRA19uQYuQD2E6GFCpr07334/eyJNhOMmSjOSRQofR4f9FVoGV7RBNMgzuTBkzvy05p3Qu3EKuhG+QfcthWm4uf1oQIFLZIraq+OoYZt8xyUr24EzfjGI/8qtDBq27b0mVGl+wzOXZ/35dxoajYvU3cRl2KdVYlOhPDVvCj/Wgm/Qc6gWFDEzzzPr0L7x8W/iNJhESf7xIb+e1gYQTMMdicRbA8eXXjqqLf3/cTOf0CwP+BdyMSQzCshS/EjKXZ8t6bKYbWvM35wZfSjhza3ixd+2csK5MCRlcXiCvSXv9q4XM3FCiF9LbNy97Tjs5dzWatVvjySRN/daIrDhc+O5/Ln9ECxPyDa96ElII4JDG+QQONlKstHPrCCZnNtn8FPq/hI5uMOe65tOm1pnak34HQ8Ndj0PEnuoip/S0qsmJHeEpgEZ93fbMnmN3dO0Op2WI2hVgUt4CMZ9wii8UZvuCZfyjsYfOHtaN8F+xmyF/eS0cNXLQEWoGy0m3X2w+9nMC8ErdB2mcFqBU3bXchuBC3kN+L015yA9jraNWI/QiwIJlRU2hdpbbEAr8/8Ynthijd7EstXz37uVYOgQTHqODzgL6jcClrsoSO29kDqWIcmjyzCurbpQLe/5j000vBNHsfNjI86Yn9TUP1r5ujaL+3XEy6eaeEMv4kJWDVZ9CPuQiUr2V3fc2g9B2hX3EUa+bTf/w1oNfw44MPMe63863KVt3JQysJ6aLSUaHWIqh2gkNBke+bCb6jcjzvsCK1Q+4IscP+QvQkNSbW4Dnsq7w1d/BkBqzxjsix0d7IAZ31BGpMeBUFTg5MNah37CDQ6sG8GUY879iY0W7tM2dQ/Q9GwggCeSlMAKoCnL8ixEmz4IAxBZVeNGVYiaAneh+aM4LBWPZ73Ne3niEHtgKymMpRBBfC1hZlsIt6ARn7Bh6DRrv1wA0I5sDehoXH420MEC3+8rPxYedNko0bK9RFoC0XifWg4XLPrO0Woo8/sTWhoyHj9OxE8ku3mOaMH6mj9tsNNjkSiym6gO0GdyV+E5n8EmtYcgiDDC3vbT6PG+09lq20C54kI4VCYUdNNqtuSy0DhCYuQDtbj09CWH4eWqPpI4qmzvwVNhkiz3gp+qwhDHpSex/Kad6HRuCHLgysLzXAbNcyyXXp4qh2QpaSW4NPQnI9Dw/7AMGocqyPfgtb3bqMbw/IdYgj96rouEhWSt14WZXb+knPvNT8fGh6v2wy10IJKSe5EqKzL92raJLT5A2hD579i3y2+gFYGZctWtfi1M69FV7GgSsNzLla9mAmGJRaDwaBmDWMOPwsai0+S2um7c5lI0whazLqoqAqbldU6PIfs4HXRGjUNLcxrCqJZ3B8GTfhDK6J2/O5QpLBpbiSgnUDT8n3IimqA1pzJJ9dCOyRYVX8cNHEYxQq+O36+6ebPeRQseM1Dr9zYZlVYK4Fsn7Oj1+1trIjnW2jYEnw7tJvWkz9oPZX46WiHb5Lt5iUz4lNRes0p7wL34K8PGevqsmZu7AYujAgYKsmklwvQ+U4/7ToBbcbehyYTAZrfjelWBgMQi/pw1DKlPHHX8HixsM9ZAZKR3diyX4BGB3yoR4DO7cu4R/DEPgINd304VPN7xeECjLa85Nkaip4oBiAUuYc+waehob48fajviXvM+geItfXI3oLm13m0lg6ar9/sn5ClF08tIwMVQ6ACQ0vwYWiqjL2heh/aUj+3dMI27BZaKaFV+qOBZLYfkKCA7YDq11FxXtknoKkxNWyEJ4KQg1700Czco1brC8V2BI1CwSsZqFOD+zvc1YqG7rOhJ2f+KXmCe9qqpaPC82FoKuUUvc9xuDtS9Y75oB1D5PasH0gIwbpTOEPeS6egYbMhITl0kWtlO/6cLSxm+U3FFoYx95lpMJOJNcb3D40ij0v/tMj/MD8BTYb66157BmjUZYSeTwFx2gFartOJ1CUhp0qC78erVrKlkm0tal3IzI1hZ6ew2NvFpiuaLHPL16Z0Wzdzl/ss+/Z4OLYDg6OJNQpK+HFo3I2dBWFA4z5AU9GJ6IQrBmhyBDV3DMuk4VGKEtAoaxmbnlj7ciFoNHSRiabAuKpTm5so7oplILynKHSqveuvi8pNjaJwztX3908RwWCsc/WwPwitkymUJNieaDm3M21brY973oy+q8ESfdidJ88Smtz5cJTPSOy3LbPYzcygrLsyrOrUnafZ0ltb62J+8ppvH4RHJ3swq+Sdbz4MrTG1Yq6sG2jXEU99hF0fYub9aB4pFUmFRh/9tJfRvtDfOmfVutimbuhV9b4q3MDv6rS6plW+Dsq0t9DfJIbUAiWy4qiAhw5NBfUHaFym4kk50DiRnt3dqG1g50e5HKWG4dIHZZc9n4qaFrRljsZyJ4m0wz3/cbHKKIrKIdxitBGtcGBDJDnNcUFqWiIWSlSNKGrFOqfDenNo5c5L/chFez6d1jYi9GBDr9TbkrofT2dbcxqs6nThT6cO2oVQ7C/tUyMzE0626kfEP2Qk79dlaZq/Uob5wjSXd26WNZ/yvOZmHP/SRf7fCLSUPyU56J8QI13nolIuvho2Wy6Xc7AYIRrB/GfkMnxFkiq2VSIfGDm9PlqpmW231bZo3h1F8R8Fcd3dod0JY02jR+sHqcH/iJy9k+j0gDvliGrobGWPygF41qkru/RapdU7cbPoVU+FsZomHzMMQrZzTGZgx6q4ijpvLsXj+VmJu2+Jsd1u++7gQiyI5564Ze5mbHsq7LYogtfKrrpV5RYWaNq6dgu27Op3oI1ffV7y2xwsN2fHdJdnyaHYhVmdJtX5VLvn3x8tX4yua7478jO3nW1lxA+9SZMcPxQMEwtoTRZUdsG2UR10GfNaz7aDPC9TYf39cyM0zYu65J3JEg630Gbj2xXQnv08cpPjPI+CYM9ejNp1v9rH2mab9KbHgVGhfvs4Rlqf71v8mm8jzg7nR5fBDrfECvpwEd0Q5qahcNwJmp+3dVMFeVObQtOMcJHXdbdMzHds9x00fg/NagS0g9+0wfORHd2syb6Y3CA0IDsOAXcvEIaXn0c7yNcOrRZ82bwPnWV93pPHty1nRcfuxXmt6cdC6yclBK0TipavU8NcnRO7W9f7Js2qcJkWnzE4Y2jO6rQZtxwjaG5yjo+iSF+FVvKQOUMQvgST4I/8ynmffwv0BmiXHhJCk8ckY3SmimwiNKmzEUEDCbzO2eJT+UXTfHgnJzLLGbeaMrs+z+0oS6KyC7qq+CK0M6jziRu+zyDw3fGtA7E8x4AuiuXNqTXbekvRm+z8uYC2TBKzLJ2Y7+0rq4OgJmhGeGVG3py2zMFMh2ZbB5XYPaDpDRCazHrbD9Ccqmbzr8x/8B60eMFq0fDETm3Av07N7PzLva8VWOc9Z/s049zFQHeySxmPNqIHv+OzBSgYJGh7KYYbcu5ku03Gs4SvstzjQcdrqp6rlKWHktfG4VTNMva0ei24XfFzVsN1FkPX37oM0L4s70H7FnmBu0+50LjKz/iy4/HCeE7ZMxdAeH3l1ZJHDi+tVRDzwHEAmitqqHtk8Ga7+I9txBaAtiksURdPgQfj+JwdxaZjNuc1XWeBbx/iQgw/EdqyPa9W+wgrfNNFwnFfr04BqcEi2h9WazC2W+Gy4bqq7IYhYj/aHPYNQTO7TrQxSVRbXVkaHvwDu0RlCV2xZr067CM40ii7Bl7pO2y+1nzuniS0ncGu3GtBGQS0y160Bymb81JAW4iGwrdMHJ8CaC/CFh2NnbBe+9QQHpUnofkC2sa9ctMKuX8UrtAhW2o2bS/TfWy+OyA0T0V6YJ81h8cBgmOhtdz0auGQALTvEITqrbwv3zzYADRxonxxEnvBrv6W0xCMj4G4uUqa8fAMB4OimF8aAeyhnaBVu7bQEAhos0JAy8T9CmilqMPXoSFw3F0P7TQ7vry4ChpblSbPc/7yctz5x+wWWjejt+ML/roHaDCC8pRlO3JIC3jt5eC+UtjNF2qZXfMThmhfifZyeLue3k09Zxh4Q2gR/Kwd9NOO1E7H2PII07LKwwwzVY0Z35353gVuXxl4OcIjPyto4QhaoaAtz+KJT0JDz7qHlggIYg9Uh5c7aPaK3NsX3qUAzRbPXexqrTCiW8jW1cUhzZwGNsENXsK4IIweJHpweUYgMwVNSFouCZpLofscVHgh46YBgMTxDKG0xmEIE/+KnCAp4XVa03poUFuC5S00sbjeiDVNDw20S1TyBZtnE9CaQI1whWeAdpZ3HmI1KmSANsQc7kKOwpZgBz0atK+GgU8MKWOrclHQjqA61CPIKTQcgAaH0tHxoEYCNHzMAf/StGwpDMseCJpm03RokScu5K4WvU1DaOy498KKb61jJBuCNdvwwjVNoTcVZ7sMGgJxglC5HHaOj1koTPwK0FS3EQAYgEkh3EOjTsPpOaz1qTOx5pfepCVqnOGgoCFjgmaS8VsBulbiWYC2GjPZK+m+lk1ZCRS16AKcxVULvqx4Yi92N9BCoSCv5zlfb22CZgC0BoyPMDqHea9pwSqdHXHc6Co1DapKD22LI1wlfzY2AO2ipVtaAC0coL1Imx9i6XBqMNGiD6+Jh2q8T0F78gdosNKD4ecOdQpP68BpAZr5G6AZK2pZzscdmBFsecTp4ZaE2XV4t+Adjn5foToVzPAxBQD+zuE+TVAIH1ZbrD0BHIc5Jpgqi/7KNHyAZmC1eRXnBmiGssYLrGojaMYTp6lyXCydDbQdTC/BN5RbJ1eNgoJG48gSWgfP08MTCqPXwYkqUM3fBY0ZdXMVdmx/MmpQiaXw/bcmi8W58e/SiJdsHjagE947bmRxBgLTQZEF3KbwD3wDyg7QLB2aM4bma2OlODOYoA1+oxon2zYqA2YS2hUMWIM1XBslXP0qNBVzxx66X+NvE2DtT9MHfEZyflrP3sjmQWjCrMcxKO0dtPkdtEsuRTwpQ9Rkw4Ya6wSdkMBolKc1Cc2BZRd7beK0bUgnSn4Rmq+8wwNELQyK/oZw/H76rdPEthOLbaYCGBNS2/b1jY43QhNAmpxmLnmsaaKntdNPJCrZ1tXfjLIfQoN2xD9hs1no3axfgxbzuO3aJK3T0nJ3Vd6knuuG0Lysp9/VWvOU7/z1119+Rmjin8CF8qFNU03ZAhu7sU175jM9xCMUKz/or2A3D20aQKnpfK4+CP5r0Jo2L8y0Dt1127Su467NJHTV0K0x0fcXZmr5MT/QehzgRWiCxWEFxghbz+cHredRhq2NvJZJNMWM18Pp7lrPMbQE36oHW1SqV0qTxPxFaOW5y+brqAnS+Oi586xgsUvQtmV6Wd8fIKAZ3LZz5rlFw7YRJJywrQvvHtRZEbJr7kEsMun241fx5148Dn8jNEoIqiS0lfRGYox5jKG9ym1bmZGMedTaQ62ln+bzSWjY3u9gTaOyto6/7HK8+uf1PHWrQjgV/qnqirLM1i5Ag1SdaWgWDzfdnAc2F67/yb4UjAcJbxxe5TyuLmhbCn7zAisklo2aFoKGqT+1hJbJYyp8KWsMrZTpfo2EB13Ng3Y6ARPrbzUNDRPAM0kXetegzuUktKpto5p+Wq34fe8hLNhC/HHi+cIohIvl+B7zlov5A2in2uXOpryCz7724N20E3gVXXGdidZDuD94E9kUtJGVJGi1DKohtIQAejPsC4yhgY8vVsaqQYDbK/XzPaHXFvI3oEVcdjCg95r5bL4G+lPQpO6DYIblowyt20TBt6Dxwzpmp7IRXe3g7IlLBqeYl+3pnPOofYqqGfsMNItT3hRCG+bsOLBbaIN/RcMXJr+ZBEqmq72409BqroZx+my383RDMBugzd+DditvQUNzK6HtEdrG43kexs1zmIdmdfkgNJNubUU9Zop3GHJmmVeoaOuh74n1WlJTlnJ1O6Ap512rJLSdgkbONZRf7tgMF+k7IcH3QjsTtBygpUrThLov8h0MiT6CNp6KeQF9K0gRgkDNckFetplXVU4a4dAWZply2BW2hX2TvFIDDL1sGzuB3U2DGeZChnQX8sTiR8/YulZts5VrKYw2N03l0XwjNE+036csRmiGqChuBlHtU/4WtDhqo9/5Io455IH/ZvkGaGtUl0MgfIAZ33o0OtDxZ0Es5bOL0VIluIP2MWmgQoq+fzzuRkx0cauH89p9Rb4B2hK13RTK73kOs7YGW0I3Hj1OzxN9QVL3X4PmYYJukEbFOIHvvhus4q/fIN8A7YPya9D2GDrM/HNhBnVShUnVOKUXt7fz0pfBy/e9C/UWNMNZOm8PYPtLUJsPQfOXy+l0sfehze+P3Mowf5RlYb1ee0XhpZ13LhY30Cjn+c2cSH/5pXezp6ElKQzU7F5lD7LMCrAOC5g1QUizucBwjYTmr7OswNurxA9sf9osy7C822Aldr2cSmqWDDcralhtZ54GLRC7C6fCK7IsoqOFT2pUpxmfbWp1o/O8zNzKJd8iS1iWl0Uxz0QPL6vylGH+jZnbTYKPGl71Wb0dymu/No/rJLThPesN3sIBNH0OpcTghtzWETTMjU/kbtSBOUofSHtTAk2yhU7UIsUDemih3K5cDnhhiC1VMrt8bg3Xl4slK9xknzrwokmUtOsaHFV67eeCJhPnXfuT0PRJAdEsCC8x9Y9y80D0RNVTDjuy+Uz+gBgq3JStnYfXAE10ZLqFXFTQcOK6gA3OLTBdDG8tozHHUz1DbsIMmNQWqxd2nRh1bSS+HS+amgZO7PKxxZhnO/N7oMETOzRJniq7IKCdSL88QsOrJKcOzZrehugUa/gR0zmxW3a0ryFiPkhoBY1exz00uBq+uKxDEydvr/lZ3RGAvniG1fAHTNY4H0KFL7W/JQty73+DTZOxMV/d4kayQh3KCRoCCIRtuiq1ocq3psJCSfo5pBKsfrj9GW/Ok8dYT1JFg8hX0Jb0LG6g8RneAAAu5aXw0cKTQkc+BoNgsLDuS2I8o756DyfkW/6W6TQB2ho/d2BXCtpMRetaqQwEjYZwQTFkU7UmWlupR2TBGNUlh5BLJT6TDhK0GQ3fSmhDezCCRjDglJlcVas7wvuo9mzuNJXoAVnSsV3S0xdqvrVqoU5bAXfZtDIZPBH9Kwuf51V4j0tvK1xGoI/u4zxv7c/kEemvu0loUK2oz5tLa7MaiqGHwZSKSctDqSg+dm1f5GoZVASMrwqazIggWh7ve+k6NGlyoDrCqMtBnSpUFcNN/U0auK1rd1GLNdakJw7QEl5sdzyX0Qp4cGQTTPXmYyUudMEwwLMoF70h+olZASagCfqN1xejkNBU/GHD+xZN+WknInHilzPWtBRXOxIhCFTYFwlNDT0RtFfemwcdWjPAhv13ivVVPTLReLZM2N28KF3ybLcyT2gJlzs9i6csdK+B90lhzvpZE65octnmGvowdXwG3ovYBW60Na+zT/S5pqD1ctWgqbDIoa+oPbQOV1kzfmgxZeSIBTOlAoKAPl0kNHUFgFZhhDG9h2aPoR0UtFDeyWKTRlEchU1ytgOnhk3x0NUUz+hytUTlPuPdlaJWR1CaIwACmwbQQn6ZY6JAjuam+sS0AACtteZCfHMEzV+apq1Bk6AwNb0eQ8uxlPB1mFrNn1zLxlQ2ZOigS2gqIQWgRWQtl+9B26vjGlUZ8tjOCu/cenZc08DXGFqIV2jxkIwlbg1PbgaaZUpoJjThlXgEEdbT6yfmQZzuEdTd6Vmq3i00rdwKGiDpIPBZLmAFLC5o7axPWEatu4MmvbH8PWiRujOwm2+Y7DE0aLXPvDJ8yyZNtvx6DE2obyNuwhPn7MRu4SfmDp6CZgzzbt9Bw8H/eAwNHP0zFDBn0I6GwwSsI2j+PTQhbm/mHkCL5f8wbP78hhs2hgbGVE1CLU6an+G+x9BcYft3lHuE8vEP5k1BQ2aHwL62H4MGJudAuT4HygVQBX0fWoa9sPk70HBkyU3C/XC3dyIbAqe6GjVB2/DuGgqp4U7d0L6BduWnBbTpa57hbh/PeZ+AhgYIm6/rB6FBS+CfwTbBcKtLDdyHoL0Y2Bxf34Mm/Rkhp7f8fZOquWhzTAlt3w9Zb6AhiG+gLUVrQZ7iZyNUE9AqxWLkckho1hQ0MM/xEfRbHJvsh1k2RtCMCWge9cKyd6HF8h317M24okMFEcAsCW1NE4V7jugsJPfQRLHWcKcdTY3tfbyrMAEtUIo2BW2qIUCPouGk8jw6ULOOracs4lutJ2WZyjlRHkEDnd+E+fVRwY7IPhRoJLQOj/XQBNRwjhto8LgcJj8xuOC3ccxPQVur+jIJbcfv/DT0Y/fYjRAqtbnQRIILDRqAeZqA1sqDoUwPoUGI5T1NcLHXcBbnkA3BFVfA58teQAteyZGtjLVVqSxmiM7FePnoE58rmID2ypUnlt9DQz9TOnNtX48p+JWr6X/S/nSyRwCKcngDGp69ewzN5PoMPbrEXqzCu6Da4CnlChqGtE7QzAR85h74QZwL+1MhQXNkd1Fc8Lz5TML7BLRNj8idgHYeinTsoVFLGCt8dEI+EGqJ5DQ0aEbAj3gAbaudayzHy7G/NfhgMZ+Ji3urDRKegzfxKm7LEnd99JwiYOZ5drRZc8CeZnGo4T8Lynn6xNtWb1TPvF9xC61UmkT93HVfOArJoLtC+xa8H3g8EKBpaKEk8gAaxo9mEXyk5ybucwxZNrw1ad1+Edt3ZOBs2DDV+lrOp+JrE9AihQUBQK3XoSXKBNFLNethJaZGaBO9hT0/jEJu34KGRMrHNm00K44ux5yVe7P1quV6VRluzNp6mZ6+efLHCWgYMlzbkah9UMi9OYKG0WledJC3fVHQlr0lA+ulJm3EPfeBu1IaOw0NiRwfQ4uPA7WRV3WszFNY82PTpQn3NhHj21MUT1fl3yZTPYI+M2ezJVOlQxtSal4WPTQ0b2hUt3wISA+TCYmdMW9uGlpGV3kEzbe1cIw+8+rqeLp4tVhVL9gxac8+nwtF33yvqmkK36daOfIltHTOasy80cJBrB8vOZrgs8mwTsHVJ6G49qmhuJ/uq6C3NrkGreB6rFP81EejNGjwCLA/1zaNHWjheRRh08LnGuaFSl954vH61eD7dPe90GLP6yfMhy8OkUEM3SKTH01bxLSTZilN282C0MD1MjS78CDhQJ5QM8ZelRWFW6nABJxIeQ5mf2UfLrxlc49Ot/X6Uzi0ShjKZzWFyWw8cC5smsevAtqqZYer9bSurO+eA/jfEEs3ZN04iU1oWsITAW2WwJ+UewbMNv7vT9vyVYF2ulYL9hgavOYd1KJf+5oG3BU6abDs0P7A79X/aWl0aNX4U6L19eoxJ4GQUGiJX7Bf2H73jHt/QR5OjzQh0Bz0lj3rx42++/sCf1KMuS/kra11Vex4/bkzgu+nwmjQxOfMbLrTH51U+rsFewe7N5SJBh4/6XpSfkNTx1uvgXQOh0KS/0uf530MbfYL0OQcyVqPIPh3oVXPRymH16xKtIHh3wyN6SM94BD/w9BuPuo6I1/qO6CxxN1vhIhngw3j/w402en8DdCm3u0byf8SNOzFfhHawi73z++l3P3r0Gbxdrv1chpxhdGnq/oxJe9D07519rb889Aknlw5E/Ma+t9vHPI+tOj/BTQVtcDg6nshmf+gjaFlyh94JP9BG0MrP1KQ/6CNobUfKe1/0MbQqunS+ovt1lyqxvR9aG3v8GniwEk05+0htKWpXfDHyTQ075ymaSZv+ipzxC5riniPoLXwvcbXUYZTcsb2ZLembzli4NqP5FDUMVCxRR1aDNdLVZqxl1E24nOmnsxSbF/j7cR29ge/UfaGTFTPQvpp9FHe0bc9EI4OjV6MOd2fchCAtr1oK2TrrEOjx0LPxHC1feVL/5ixJDpfNQwXPZyM+I/IdEOg9Qj0IvAn2FGHRl9CHKe1jI6gsxxHqyiNRING+exyQC0d7UsBN4RWy8fx92NwY2hY3kiHpj498zSomgYt0SD0oko9Axm+TjkIpcEM0GiOS6lA9NrWoYuCPiNHQatG2vcXZQwNX2SydWg0QJovDR+rLOR1aElEjicAAAUiSURBVND6cXddLEN2oyD6i7M0Yw1Pvfk87gYQAzSCQYN29MVochWJH/xCaCoi9/1fhnpPRtB8pU0DNFdiZBRGBOs1QEOis/uw+K3LAbkNNBcEuc9qfkb6tRxAyp6cGqrqM3GGTy2t3Oh70xU+IqO+Jz1LR4eGukcWGkbh4N3RHtr8ogo1ddIBmjMoD6XcYL5iD83V1TXVT1mrXRS0b/8o1MeEoF2TJLlWlIAAtmWAhuvoVv1wi3B7aOVbFuYG2lYDgcXHxHUFDbNFnqWuU2qOctAwBeLEemh/vwkguY+n1UyHpr1Op0RBQxaTbzvcQIsHbSULcJEz0CK0VFV2EKyq/fQlhqrXEtrf+C7llNxBwxS+AVrZr+tFQSuUXk6fVLNpxnzRT8GBF4HhTgmNGuDRZ3yHbOOT1DuC9vebTSm30Mj0DNDog3ajt3IIWixn4J6Kaj/qe/YHSWjkWKgkIm98JELzFbT6q4X9XULQDkJ0OppzS768nowiockUrKnp/D4OrZSZcupDJfiMBtN1kmppvvl8/ooMrSf6XNJP1aBJx1RrtwiafC1q8nX0KWiLa+Wuz6+bMbRCOs0qtYq+fRy4Up7lzqOvQP59Gfy0THvI+sCKqsCZShmbj98vncheuIfWrEbH9NB6kR3S0Tc+h51/LLQGHzKtHY1G9TNzyPyyHtoa/bqJNLJbaP7o46m30NBFlg1K849BI8MuX7HXobGt6k3uUasUtJmDlWnCebqFJo/fuFXef0O3h2bT16aJCHUIqlYT+O7lj4VGfSiqJrfjnrUsNuqDgpbIstzHCm+gkVdRUCDtFlommZI1RU27dy1+LDRKCCe9uR8sTl56phIaFA2b3Hr6pAM0tJaqP3kDbedrX6eVmnYfZfy50LAUFyQ1McLuY6AQ3HOChk4C4rifSu8G2gvpJckNNPBx6kFhsfbex8B/LrS8L8VkWoKhNmuhIaxNz9Mn7aHRC2rK5x9DQ/1yZj1V5Hc/5cHPhUbvWWC0ajKXo5WmR4MWD5zvTtpDoxIrz2QMjZTq1FfKWK/J0P/ST/EToeG7s2Tre2h1mx2Vt15Lo6ZBoy/Y340uj6EhiP4jW1PQ6GPZ8GuhbEB/yVX2k1tP5RmASvTQIJymhk3ie2h0yN0UBRPQnvSFW2jU64AzzvvNKGgxjB8NjcLLNdOgQcmetFeLb6qnPOQ2NIgnpViFrzjJut5OQaPp2NDTwJ5D35/NZGX9wdDIn2qZBi0a+LBG/tahUcN3G7WnPgScNF4ZMpxNDYF16YuvD+EdeoXFmqqCdHN1Pz8YGj1w0JAeGroAsjU7ysqrQ7P6Q3Sh6iYOW67A4M0G7ZHdfCCoQ3N7haV+SaethmbmB0OTsa25Bo1sTLb1l/VZ8RuNsG80NepFBloPrzPcEUldat9XHQtexGNoea/jNCjBz2Hshede634yNBpMr+9GowZBY61Do4bvNqXtrB0S9x8FRHHpyVgjaAQFWxz9BdP+Oj8ZGg1yljq0+ZNeAnQuRtDIDt4GvbVpPCEIomU2HKjGr24SYMjU9TOFDULm8odBK+VzRyGDclFBbmzwFqfbElCVrekQsoN3QdVYvrBO89QafarBWlzpekTKqMMqRJJq5/eGJIaZbEd/WOR2m4DIBSORSw78V8u11wIIvKTVUt9LPfZ6tDRI3QZd1Y/rhsVhd3wN5Cm3MIFtDMepzgTdhlq6Bvvj7uWUNaobYeHmH5t6NS2W/9m37u7F+NQZjM/t/p98u/wfb62NvBHdmQ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0" name="AutoShape 4" descr="data:image/png;base64,iVBORw0KGgoAAAANSUhEUgAAATQAAACkCAMAAAAuTiJaAAAAh1BMVEX///8AAAD7+/sODg7y8vLk5OT39/empqbt7e12dnbn5+fQ0NDr6+v09PQ7Ozt8fHy4uLiNjY3a2trAwMBgYGBbW1tubm5ISEje3t6xsbFlZWUiIiJQUFCHh4eZmZk1NTXLy8uoqKgrKyuVlZUZGRl/f38/Pz8cHBxUVFQnJydLS0sTFBS8vb1hbqk+AAAgAElEQVR4nO2dC3uiPNOAE5STiJwEBQVBirXV///7vsxMAkGpbbfb3e77PXPtQc7kZjKZTIbA2P+m1GXyt2/hB0rd1I82F9z+M/fxT0nG08eb/4N2Ly4vHm3+D9qU/AftF2SANnfkD6f/4Sto/aofL0ae58n8my+ioHkbzo8N/DiJH5X8YbsArYZVOWP50Vt0D03g3xefz46cx+/s5dRNsPl1v0BCMzl3oyeeM+OJb1LOQ+bP+DHlFwEt5jwoZzxhNi+f+MsvX+qPiC9u2DluHu9kcJDwdrW5OZ/35wk1DWGDOyxLaCUvmaBzYFv+yljFXRZy7rPtTNxDwIXi1XwjoPGnyvtaob5bABqL+Jw5YeiLZa8RN7x1mKnvZMwA2vX22BhZTlgiG9afhmUJ7VUoEjN23PKeW3ElfmYtbgCbtuIAis/gWPP+jH9ZjAykU4sIreILD8oZs46nQgH22Ylb+jG/Ak3TXgntgGbgII/whLqVPGAE7ci34hfn4tj9bynnb5UtHxUVodl8ez4wNsssYXBqviy4O6ogvwnaC12aL5gZHMT/r6JSigqL0HZymzj2oXvydySnm6vlooQW78Tdp6dYPG+TxwUfH/OboO14ZYMY4sGt7VZAc3toz3Lbz4TWEbRKLipoM2FlioPHj8cXAe04PuZdaFact+ey3/AGtKOyVi3PqHq6mqY56tgfCG1D0NZyUdq0LUDLBDTPceZs/VloJfwYmkuEthp2lNBOaOy9WiznyqYpaEe0d0n9I6EZ0nYcDVr2eQOFmj/J6iluPbQ+CG3eCM84hxPdQNvCBm13CS2Fa4l20sjAfWmExY9A5QQwW7Ss4NH8UJsW894ao/i8MjyhFa/CQ3gqLB6JPRYfrJ6D3EC7FZfvvToR5vRgGonwNIDVcsdXYmG2NCLRKRA19uQYuQD2E6GFCpr07334/eyJNhOMmSjOSRQofR4f9FVoGV7RBNMgzuTBkzvy05p3Qu3EKuhG+QfcthWm4uf1oQIFLZIraq+OoYZt8xyUr24EzfjGI/8qtDBq27b0mVGl+wzOXZ/35dxoajYvU3cRl2KdVYlOhPDVvCj/Wgm/Qc6gWFDEzzzPr0L7x8W/iNJhESf7xIb+e1gYQTMMdicRbA8eXXjqqLf3/cTOf0CwP+BdyMSQzCshS/EjKXZ8t6bKYbWvM35wZfSjhza3ixd+2csK5MCRlcXiCvSXv9q4XM3FCiF9LbNy97Tjs5dzWatVvjySRN/daIrDhc+O5/Ln9ECxPyDa96ElII4JDG+QQONlKstHPrCCZnNtn8FPq/hI5uMOe65tOm1pnak34HQ8Ndj0PEnuoip/S0qsmJHeEpgEZ93fbMnmN3dO0Op2WI2hVgUt4CMZ9wii8UZvuCZfyjsYfOHtaN8F+xmyF/eS0cNXLQEWoGy0m3X2w+9nMC8ErdB2mcFqBU3bXchuBC3kN+L015yA9jraNWI/QiwIJlRU2hdpbbEAr8/8Ynthijd7EstXz37uVYOgQTHqODzgL6jcClrsoSO29kDqWIcmjyzCurbpQLe/5j000vBNHsfNjI86Yn9TUP1r5ujaL+3XEy6eaeEMv4kJWDVZ9CPuQiUr2V3fc2g9B2hX3EUa+bTf/w1oNfw44MPMe63863KVt3JQysJ6aLSUaHWIqh2gkNBke+bCb6jcjzvsCK1Q+4IscP+QvQkNSbW4Dnsq7w1d/BkBqzxjsix0d7IAZ31BGpMeBUFTg5MNah37CDQ6sG8GUY879iY0W7tM2dQ/Q9GwggCeSlMAKoCnL8ixEmz4IAxBZVeNGVYiaAneh+aM4LBWPZ73Ne3niEHtgKymMpRBBfC1hZlsIt6ARn7Bh6DRrv1wA0I5sDehoXH420MEC3+8rPxYedNko0bK9RFoC0XifWg4XLPrO0Woo8/sTWhoyHj9OxE8ku3mOaMH6mj9tsNNjkSiym6gO0GdyV+E5n8EmtYcgiDDC3vbT6PG+09lq20C54kI4VCYUdNNqtuSy0DhCYuQDtbj09CWH4eWqPpI4qmzvwVNhkiz3gp+qwhDHpSex/Kad6HRuCHLgysLzXAbNcyyXXp4qh2QpaSW4NPQnI9Dw/7AMGocqyPfgtb3bqMbw/IdYgj96rouEhWSt14WZXb+knPvNT8fGh6v2wy10IJKSe5EqKzL92raJLT5A2hD579i3y2+gFYGZctWtfi1M69FV7GgSsNzLla9mAmGJRaDwaBmDWMOPwsai0+S2um7c5lI0whazLqoqAqbldU6PIfs4HXRGjUNLcxrCqJZ3B8GTfhDK6J2/O5QpLBpbiSgnUDT8n3IimqA1pzJJ9dCOyRYVX8cNHEYxQq+O36+6ebPeRQseM1Dr9zYZlVYK4Fsn7Oj1+1trIjnW2jYEnw7tJvWkz9oPZX46WiHb5Lt5iUz4lNRes0p7wL34K8PGevqsmZu7AYujAgYKsmklwvQ+U4/7ToBbcbehyYTAZrfjelWBgMQi/pw1DKlPHHX8HixsM9ZAZKR3diyX4BGB3yoR4DO7cu4R/DEPgINd304VPN7xeECjLa85Nkaip4oBiAUuYc+waehob48fajviXvM+geItfXI3oLm13m0lg6ar9/sn5ClF08tIwMVQ6ACQ0vwYWiqjL2heh/aUj+3dMI27BZaKaFV+qOBZLYfkKCA7YDq11FxXtknoKkxNWyEJ4KQg1700Czco1brC8V2BI1CwSsZqFOD+zvc1YqG7rOhJ2f+KXmCe9qqpaPC82FoKuUUvc9xuDtS9Y75oB1D5PasH0gIwbpTOEPeS6egYbMhITl0kWtlO/6cLSxm+U3FFoYx95lpMJOJNcb3D40ij0v/tMj/MD8BTYb66157BmjUZYSeTwFx2gFartOJ1CUhp0qC78erVrKlkm0tal3IzI1hZ6ew2NvFpiuaLHPL16Z0Wzdzl/ss+/Z4OLYDg6OJNQpK+HFo3I2dBWFA4z5AU9GJ6IQrBmhyBDV3DMuk4VGKEtAoaxmbnlj7ciFoNHSRiabAuKpTm5so7oplILynKHSqveuvi8pNjaJwztX3908RwWCsc/WwPwitkymUJNieaDm3M21brY973oy+q8ESfdidJ88Smtz5cJTPSOy3LbPYzcygrLsyrOrUnafZ0ltb62J+8ppvH4RHJ3swq+Sdbz4MrTG1Yq6sG2jXEU99hF0fYub9aB4pFUmFRh/9tJfRvtDfOmfVutimbuhV9b4q3MDv6rS6plW+Dsq0t9DfJIbUAiWy4qiAhw5NBfUHaFym4kk50DiRnt3dqG1g50e5HKWG4dIHZZc9n4qaFrRljsZyJ4m0wz3/cbHKKIrKIdxitBGtcGBDJDnNcUFqWiIWSlSNKGrFOqfDenNo5c5L/chFez6d1jYi9GBDr9TbkrofT2dbcxqs6nThT6cO2oVQ7C/tUyMzE0626kfEP2Qk79dlaZq/Uob5wjSXd26WNZ/yvOZmHP/SRf7fCLSUPyU56J8QI13nolIuvho2Wy6Xc7AYIRrB/GfkMnxFkiq2VSIfGDm9PlqpmW231bZo3h1F8R8Fcd3dod0JY02jR+sHqcH/iJy9k+j0gDvliGrobGWPygF41qkru/RapdU7cbPoVU+FsZomHzMMQrZzTGZgx6q4ijpvLsXj+VmJu2+Jsd1u++7gQiyI5564Ze5mbHsq7LYogtfKrrpV5RYWaNq6dgu27Op3oI1ffV7y2xwsN2fHdJdnyaHYhVmdJtX5VLvn3x8tX4yua7478jO3nW1lxA+9SZMcPxQMEwtoTRZUdsG2UR10GfNaz7aDPC9TYf39cyM0zYu65J3JEg630Gbj2xXQnv08cpPjPI+CYM9ejNp1v9rH2mab9KbHgVGhfvs4Rlqf71v8mm8jzg7nR5fBDrfECvpwEd0Q5qahcNwJmp+3dVMFeVObQtOMcJHXdbdMzHds9x00fg/NagS0g9+0wfORHd2syb6Y3CA0IDsOAXcvEIaXn0c7yNcOrRZ82bwPnWV93pPHty1nRcfuxXmt6cdC6yclBK0TipavU8NcnRO7W9f7Js2qcJkWnzE4Y2jO6rQZtxwjaG5yjo+iSF+FVvKQOUMQvgST4I/8ynmffwv0BmiXHhJCk8ckY3SmimwiNKmzEUEDCbzO2eJT+UXTfHgnJzLLGbeaMrs+z+0oS6KyC7qq+CK0M6jziRu+zyDw3fGtA7E8x4AuiuXNqTXbekvRm+z8uYC2TBKzLJ2Y7+0rq4OgJmhGeGVG3py2zMFMh2ZbB5XYPaDpDRCazHrbD9Ccqmbzr8x/8B60eMFq0fDETm3Av07N7PzLva8VWOc9Z/s049zFQHeySxmPNqIHv+OzBSgYJGh7KYYbcu5ku03Gs4SvstzjQcdrqp6rlKWHktfG4VTNMva0ei24XfFzVsN1FkPX37oM0L4s70H7FnmBu0+50LjKz/iy4/HCeE7ZMxdAeH3l1ZJHDi+tVRDzwHEAmitqqHtk8Ga7+I9txBaAtiksURdPgQfj+JwdxaZjNuc1XWeBbx/iQgw/EdqyPa9W+wgrfNNFwnFfr04BqcEi2h9WazC2W+Gy4bqq7IYhYj/aHPYNQTO7TrQxSVRbXVkaHvwDu0RlCV2xZr067CM40ii7Bl7pO2y+1nzuniS0ncGu3GtBGQS0y160Bymb81JAW4iGwrdMHJ8CaC/CFh2NnbBe+9QQHpUnofkC2sa9ctMKuX8UrtAhW2o2bS/TfWy+OyA0T0V6YJ81h8cBgmOhtdz0auGQALTvEITqrbwv3zzYADRxonxxEnvBrv6W0xCMj4G4uUqa8fAMB4OimF8aAeyhnaBVu7bQEAhos0JAy8T9CmilqMPXoSFw3F0P7TQ7vry4ChpblSbPc/7yctz5x+wWWjejt+ML/roHaDCC8pRlO3JIC3jt5eC+UtjNF2qZXfMThmhfifZyeLue3k09Zxh4Q2gR/Kwd9NOO1E7H2PII07LKwwwzVY0Z35353gVuXxl4OcIjPyto4QhaoaAtz+KJT0JDz7qHlggIYg9Uh5c7aPaK3NsX3qUAzRbPXexqrTCiW8jW1cUhzZwGNsENXsK4IIweJHpweUYgMwVNSFouCZpLofscVHgh46YBgMTxDKG0xmEIE/+KnCAp4XVa03poUFuC5S00sbjeiDVNDw20S1TyBZtnE9CaQI1whWeAdpZ3HmI1KmSANsQc7kKOwpZgBz0atK+GgU8MKWOrclHQjqA61CPIKTQcgAaH0tHxoEYCNHzMAf/StGwpDMseCJpm03RokScu5K4WvU1DaOy498KKb61jJBuCNdvwwjVNoTcVZ7sMGgJxglC5HHaOj1koTPwK0FS3EQAYgEkh3EOjTsPpOaz1qTOx5pfepCVqnOGgoCFjgmaS8VsBulbiWYC2GjPZK+m+lk1ZCRS16AKcxVULvqx4Yi92N9BCoSCv5zlfb22CZgC0BoyPMDqHea9pwSqdHXHc6Co1DapKD22LI1wlfzY2AO2ipVtaAC0coL1Imx9i6XBqMNGiD6+Jh2q8T0F78gdosNKD4ecOdQpP68BpAZr5G6AZK2pZzscdmBFsecTp4ZaE2XV4t+Adjn5foToVzPAxBQD+zuE+TVAIH1ZbrD0BHIc5Jpgqi/7KNHyAZmC1eRXnBmiGssYLrGojaMYTp6lyXCydDbQdTC/BN5RbJ1eNgoJG48gSWgfP08MTCqPXwYkqUM3fBY0ZdXMVdmx/MmpQiaXw/bcmi8W58e/SiJdsHjagE947bmRxBgLTQZEF3KbwD3wDyg7QLB2aM4bma2OlODOYoA1+oxon2zYqA2YS2hUMWIM1XBslXP0qNBVzxx66X+NvE2DtT9MHfEZyflrP3sjmQWjCrMcxKO0dtPkdtEsuRTwpQ9Rkw4Ya6wSdkMBolKc1Cc2BZRd7beK0bUgnSn4Rmq+8wwNELQyK/oZw/H76rdPEthOLbaYCGBNS2/b1jY43QhNAmpxmLnmsaaKntdNPJCrZ1tXfjLIfQoN2xD9hs1no3axfgxbzuO3aJK3T0nJ3Vd6knuuG0Lysp9/VWvOU7/z1119+Rmjin8CF8qFNU03ZAhu7sU175jM9xCMUKz/or2A3D20aQKnpfK4+CP5r0Jo2L8y0Dt1127Su467NJHTV0K0x0fcXZmr5MT/QehzgRWiCxWEFxghbz+cHredRhq2NvJZJNMWM18Pp7lrPMbQE36oHW1SqV0qTxPxFaOW5y+brqAnS+Oi586xgsUvQtmV6Wd8fIKAZ3LZz5rlFw7YRJJywrQvvHtRZEbJr7kEsMun241fx5148Dn8jNEoIqiS0lfRGYox5jKG9ym1bmZGMedTaQ62ln+bzSWjY3u9gTaOyto6/7HK8+uf1PHWrQjgV/qnqirLM1i5Ag1SdaWgWDzfdnAc2F67/yb4UjAcJbxxe5TyuLmhbCn7zAisklo2aFoKGqT+1hJbJYyp8KWsMrZTpfo2EB13Ng3Y6ARPrbzUNDRPAM0kXetegzuUktKpto5p+Wq34fe8hLNhC/HHi+cIohIvl+B7zlov5A2in2uXOpryCz7724N20E3gVXXGdidZDuD94E9kUtJGVJGi1DKohtIQAejPsC4yhgY8vVsaqQYDbK/XzPaHXFvI3oEVcdjCg95r5bL4G+lPQpO6DYIblowyt20TBt6Dxwzpmp7IRXe3g7IlLBqeYl+3pnPOofYqqGfsMNItT3hRCG+bsOLBbaIN/RcMXJr+ZBEqmq72409BqroZx+my383RDMBugzd+DditvQUNzK6HtEdrG43kexs1zmIdmdfkgNJNubUU9Zop3GHJmmVeoaOuh74n1WlJTlnJ1O6Ap512rJLSdgkbONZRf7tgMF+k7IcH3QjsTtBygpUrThLov8h0MiT6CNp6KeQF9K0gRgkDNckFetplXVU4a4dAWZply2BW2hX2TvFIDDL1sGzuB3U2DGeZChnQX8sTiR8/YulZts5VrKYw2N03l0XwjNE+036csRmiGqChuBlHtU/4WtDhqo9/5Io455IH/ZvkGaGtUl0MgfIAZ33o0OtDxZ0Es5bOL0VIluIP2MWmgQoq+fzzuRkx0cauH89p9Rb4B2hK13RTK73kOs7YGW0I3Hj1OzxN9QVL3X4PmYYJukEbFOIHvvhus4q/fIN8A7YPya9D2GDrM/HNhBnVShUnVOKUXt7fz0pfBy/e9C/UWNMNZOm8PYPtLUJsPQfOXy+l0sfehze+P3Mowf5RlYb1ee0XhpZ13LhY30Cjn+c2cSH/5pXezp6ElKQzU7F5lD7LMCrAOC5g1QUizucBwjYTmr7OswNurxA9sf9osy7C822Aldr2cSmqWDDcralhtZ54GLRC7C6fCK7IsoqOFT2pUpxmfbWp1o/O8zNzKJd8iS1iWl0Uxz0QPL6vylGH+jZnbTYKPGl71Wb0dymu/No/rJLThPesN3sIBNH0OpcTghtzWETTMjU/kbtSBOUofSHtTAk2yhU7UIsUDemih3K5cDnhhiC1VMrt8bg3Xl4slK9xknzrwokmUtOsaHFV67eeCJhPnXfuT0PRJAdEsCC8x9Y9y80D0RNVTDjuy+Uz+gBgq3JStnYfXAE10ZLqFXFTQcOK6gA3OLTBdDG8tozHHUz1DbsIMmNQWqxd2nRh1bSS+HS+amgZO7PKxxZhnO/N7oMETOzRJniq7IKCdSL88QsOrJKcOzZrehugUa/gR0zmxW3a0ryFiPkhoBY1exz00uBq+uKxDEydvr/lZ3RGAvniG1fAHTNY4H0KFL7W/JQty73+DTZOxMV/d4kayQh3KCRoCCIRtuiq1ocq3psJCSfo5pBKsfrj9GW/Ok8dYT1JFg8hX0Jb0LG6g8RneAAAu5aXw0cKTQkc+BoNgsLDuS2I8o756DyfkW/6W6TQB2ho/d2BXCtpMRetaqQwEjYZwQTFkU7UmWlupR2TBGNUlh5BLJT6TDhK0GQ3fSmhDezCCRjDglJlcVas7wvuo9mzuNJXoAVnSsV3S0xdqvrVqoU5bAXfZtDIZPBH9Kwuf51V4j0tvK1xGoI/u4zxv7c/kEemvu0loUK2oz5tLa7MaiqGHwZSKSctDqSg+dm1f5GoZVASMrwqazIggWh7ve+k6NGlyoDrCqMtBnSpUFcNN/U0auK1rd1GLNdakJw7QEl5sdzyX0Qp4cGQTTPXmYyUudMEwwLMoF70h+olZASagCfqN1xejkNBU/GHD+xZN+WknInHilzPWtBRXOxIhCFTYFwlNDT0RtFfemwcdWjPAhv13ivVVPTLReLZM2N28KF3ybLcyT2gJlzs9i6csdK+B90lhzvpZE65octnmGvowdXwG3ovYBW60Na+zT/S5pqD1ctWgqbDIoa+oPbQOV1kzfmgxZeSIBTOlAoKAPl0kNHUFgFZhhDG9h2aPoR0UtFDeyWKTRlEchU1ytgOnhk3x0NUUz+hytUTlPuPdlaJWR1CaIwACmwbQQn6ZY6JAjuam+sS0AACtteZCfHMEzV+apq1Bk6AwNb0eQ8uxlPB1mFrNn1zLxlQ2ZOigS2gqIQWgRWQtl+9B26vjGlUZ8tjOCu/cenZc08DXGFqIV2jxkIwlbg1PbgaaZUpoJjThlXgEEdbT6yfmQZzuEdTd6Vmq3i00rdwKGiDpIPBZLmAFLC5o7axPWEatu4MmvbH8PWiRujOwm2+Y7DE0aLXPvDJ8yyZNtvx6DE2obyNuwhPn7MRu4SfmDp6CZgzzbt9Bw8H/eAwNHP0zFDBn0I6GwwSsI2j+PTQhbm/mHkCL5f8wbP78hhs2hgbGVE1CLU6an+G+x9BcYft3lHuE8vEP5k1BQ2aHwL62H4MGJudAuT4HygVQBX0fWoa9sPk70HBkyU3C/XC3dyIbAqe6GjVB2/DuGgqp4U7d0L6BduWnBbTpa57hbh/PeZ+AhgYIm6/rB6FBS+CfwTbBcKtLDdyHoL0Y2Bxf34Mm/Rkhp7f8fZOquWhzTAlt3w9Zb6AhiG+gLUVrQZ7iZyNUE9AqxWLkckho1hQ0MM/xEfRbHJvsh1k2RtCMCWge9cKyd6HF8h317M24okMFEcAsCW1NE4V7jugsJPfQRLHWcKcdTY3tfbyrMAEtUIo2BW2qIUCPouGk8jw6ULOOracs4lutJ2WZyjlRHkEDnd+E+fVRwY7IPhRoJLQOj/XQBNRwjhto8LgcJj8xuOC3ccxPQVur+jIJbcfv/DT0Y/fYjRAqtbnQRIILDRqAeZqA1sqDoUwPoUGI5T1NcLHXcBbnkA3BFVfA58teQAteyZGtjLVVqSxmiM7FePnoE58rmID2ypUnlt9DQz9TOnNtX48p+JWr6X/S/nSyRwCKcngDGp69ewzN5PoMPbrEXqzCu6Da4CnlChqGtE7QzAR85h74QZwL+1MhQXNkd1Fc8Lz5TML7BLRNj8idgHYeinTsoVFLGCt8dEI+EGqJ5DQ0aEbAj3gAbaudayzHy7G/NfhgMZ+Ji3urDRKegzfxKm7LEnd99JwiYOZ5drRZc8CeZnGo4T8Lynn6xNtWb1TPvF9xC61UmkT93HVfOArJoLtC+xa8H3g8EKBpaKEk8gAaxo9mEXyk5ybucwxZNrw1ad1+Edt3ZOBs2DDV+lrOp+JrE9AihQUBQK3XoSXKBNFLNethJaZGaBO9hT0/jEJu34KGRMrHNm00K44ux5yVe7P1quV6VRluzNp6mZ6+efLHCWgYMlzbkah9UMi9OYKG0WledJC3fVHQlr0lA+ulJm3EPfeBu1IaOw0NiRwfQ4uPA7WRV3WszFNY82PTpQn3NhHj21MUT1fl3yZTPYI+M2ezJVOlQxtSal4WPTQ0b2hUt3wISA+TCYmdMW9uGlpGV3kEzbe1cIw+8+rqeLp4tVhVL9gxac8+nwtF33yvqmkK36daOfIltHTOasy80cJBrB8vOZrgs8mwTsHVJ6G49qmhuJ/uq6C3NrkGreB6rFP81EejNGjwCLA/1zaNHWjheRRh08LnGuaFSl954vH61eD7dPe90GLP6yfMhy8OkUEM3SKTH01bxLSTZilN282C0MD1MjS78CDhQJ5QM8ZelRWFW6nABJxIeQ5mf2UfLrxlc49Ot/X6Uzi0ShjKZzWFyWw8cC5smsevAtqqZYer9bSurO+eA/jfEEs3ZN04iU1oWsITAW2WwJ+UewbMNv7vT9vyVYF2ulYL9hgavOYd1KJf+5oG3BU6abDs0P7A79X/aWl0aNX4U6L19eoxJ4GQUGiJX7Bf2H73jHt/QR5OjzQh0Bz0lj3rx42++/sCf1KMuS/kra11Vex4/bkzgu+nwmjQxOfMbLrTH51U+rsFewe7N5SJBh4/6XpSfkNTx1uvgXQOh0KS/0uf530MbfYL0OQcyVqPIPh3oVXPRymH16xKtIHh3wyN6SM94BD/w9BuPuo6I1/qO6CxxN1vhIhngw3j/w402en8DdCm3u0byf8SNOzFfhHawi73z++l3P3r0Gbxdrv1chpxhdGnq/oxJe9D07519rb889Aknlw5E/Ma+t9vHPI+tOj/BTQVtcDg6nshmf+gjaFlyh94JP9BG0MrP1KQ/6CNobUfKe1/0MbQqunS+ovt1lyqxvR9aG3v8GniwEk05+0htKWpXfDHyTQ075ymaSZv+ipzxC5riniPoLXwvcbXUYZTcsb2ZLembzli4NqP5FDUMVCxRR1aDNdLVZqxl1E24nOmnsxSbF/j7cR29ge/UfaGTFTPQvpp9FHe0bc9EI4OjV6MOd2fchCAtr1oK2TrrEOjx0LPxHC1feVL/5ixJDpfNQwXPZyM+I/IdEOg9Qj0IvAn2FGHRl9CHKe1jI6gsxxHqyiNRING+exyQC0d7UsBN4RWy8fx92NwY2hY3kiHpj498zSomgYt0SD0oko9Axm+TjkIpcEM0GiOS6lA9NrWoYuCPiNHQatG2vcXZQwNX2SydWg0QJovDR+rLOR1aElEjicAAAUiSURBVND6cXddLEN2oyD6i7M0Yw1Pvfk87gYQAzSCQYN29MVochWJH/xCaCoi9/1fhnpPRtB8pU0DNFdiZBRGBOs1QEOis/uw+K3LAbkNNBcEuc9qfkb6tRxAyp6cGqrqM3GGTy2t3Oh70xU+IqO+Jz1LR4eGukcWGkbh4N3RHtr8ogo1ddIBmjMoD6XcYL5iD83V1TXVT1mrXRS0b/8o1MeEoF2TJLlWlIAAtmWAhuvoVv1wi3B7aOVbFuYG2lYDgcXHxHUFDbNFnqWuU2qOctAwBeLEemh/vwkguY+n1UyHpr1Op0RBQxaTbzvcQIsHbSULcJEz0CK0VFV2EKyq/fQlhqrXEtrf+C7llNxBwxS+AVrZr+tFQSuUXk6fVLNpxnzRT8GBF4HhTgmNGuDRZ3yHbOOT1DuC9vebTSm30Mj0DNDog3ajt3IIWixn4J6Kaj/qe/YHSWjkWKgkIm98JELzFbT6q4X9XULQDkJ0OppzS768nowiockUrKnp/D4OrZSZcupDJfiMBtN1kmppvvl8/ooMrSf6XNJP1aBJx1RrtwiafC1q8nX0KWiLa+Wuz6+bMbRCOs0qtYq+fRy4Up7lzqOvQP59Gfy0THvI+sCKqsCZShmbj98vncheuIfWrEbH9NB6kR3S0Tc+h51/LLQGHzKtHY1G9TNzyPyyHtoa/bqJNLJbaP7o46m30NBFlg1K849BI8MuX7HXobGt6k3uUasUtJmDlWnCebqFJo/fuFXef0O3h2bT16aJCHUIqlYT+O7lj4VGfSiqJrfjnrUsNuqDgpbIstzHCm+gkVdRUCDtFlommZI1RU27dy1+LDRKCCe9uR8sTl56phIaFA2b3Hr6pAM0tJaqP3kDbedrX6eVmnYfZfy50LAUFyQ1McLuY6AQ3HOChk4C4rifSu8G2gvpJckNNPBx6kFhsfbex8B/LrS8L8VkWoKhNmuhIaxNz9Mn7aHRC2rK5x9DQ/1yZj1V5Hc/5cHPhUbvWWC0ajKXo5WmR4MWD5zvTtpDoxIrz2QMjZTq1FfKWK/J0P/ST/EToeG7s2Tre2h1mx2Vt15Lo6ZBoy/Y340uj6EhiP4jW1PQ6GPZ8GuhbEB/yVX2k1tP5RmASvTQIJymhk3ie2h0yN0UBRPQnvSFW2jU64AzzvvNKGgxjB8NjcLLNdOgQcmetFeLb6qnPOQ2NIgnpViFrzjJut5OQaPp2NDTwJ5D35/NZGX9wdDIn2qZBi0a+LBG/tahUcN3G7WnPgScNF4ZMpxNDYF16YuvD+EdeoXFmqqCdHN1Pz8YGj1w0JAeGroAsjU7ysqrQ7P6Q3Sh6iYOW67A4M0G7ZHdfCCoQ3N7haV+SaethmbmB0OTsa25Bo1sTLb1l/VZ8RuNsG80NepFBloPrzPcEUldat9XHQtexGNoea/jNCjBz2Hshede634yNBpMr+9GowZBY61Do4bvNqXtrB0S9x8FRHHpyVgjaAQFWxz9BdP+Oj8ZGg1yljq0+ZNeAnQuRtDIDt4GvbVpPCEIomU2HKjGr24SYMjU9TOFDULm8odBK+VzRyGDclFBbmzwFqfbElCVrekQsoN3QdVYvrBO89QafarBWlzpekTKqMMqRJJq5/eGJIaZbEd/WOR2m4DIBSORSw78V8u11wIIvKTVUt9LPfZ6tDRI3QZd1Y/rhsVhd3wN5Cm3MIFtDMepzgTdhlq6Bvvj7uWUNaobYeHmH5t6NS2W/9m37u7F+NQZjM/t/p98u/wfb62NvBHdmQ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2" name="AutoShape 6" descr="data:image/png;base64,iVBORw0KGgoAAAANSUhEUgAAATQAAACkCAMAAAAuTiJaAAAAh1BMVEX///8AAAD7+/sODg7y8vLk5OT39/empqbt7e12dnbn5+fQ0NDr6+v09PQ7Ozt8fHy4uLiNjY3a2trAwMBgYGBbW1tubm5ISEje3t6xsbFlZWUiIiJQUFCHh4eZmZk1NTXLy8uoqKgrKyuVlZUZGRl/f38/Pz8cHBxUVFQnJydLS0sTFBS8vb1hbqk+AAAgAElEQVR4nO2dC3uiPNOAE5STiJwEBQVBirXV///7vsxMAkGpbbfb3e77PXPtQc7kZjKZTIbA2P+m1GXyt2/hB0rd1I82F9z+M/fxT0nG08eb/4N2Ly4vHm3+D9qU/AftF2SANnfkD6f/4Sto/aofL0ae58n8my+ioHkbzo8N/DiJH5X8YbsArYZVOWP50Vt0D03g3xefz46cx+/s5dRNsPl1v0BCMzl3oyeeM+OJb1LOQ+bP+DHlFwEt5jwoZzxhNi+f+MsvX+qPiC9u2DluHu9kcJDwdrW5OZ/35wk1DWGDOyxLaCUvmaBzYFv+yljFXRZy7rPtTNxDwIXi1XwjoPGnyvtaob5bABqL+Jw5YeiLZa8RN7x1mKnvZMwA2vX22BhZTlgiG9afhmUJ7VUoEjN23PKeW3ElfmYtbgCbtuIAis/gWPP+jH9ZjAykU4sIreILD8oZs46nQgH22Ylb+jG/Ak3TXgntgGbgII/whLqVPGAE7ci34hfn4tj9bynnb5UtHxUVodl8ez4wNsssYXBqviy4O6ogvwnaC12aL5gZHMT/r6JSigqL0HZymzj2oXvydySnm6vlooQW78Tdp6dYPG+TxwUfH/OboO14ZYMY4sGt7VZAc3toz3Lbz4TWEbRKLipoM2FlioPHj8cXAe04PuZdaFact+ey3/AGtKOyVi3PqHq6mqY56tgfCG1D0NZyUdq0LUDLBDTPceZs/VloJfwYmkuEthp2lNBOaOy9WiznyqYpaEe0d0n9I6EZ0nYcDVr2eQOFmj/J6iluPbQ+CG3eCM84hxPdQNvCBm13CS2Fa4l20sjAfWmExY9A5QQwW7Ss4NH8UJsW894ao/i8MjyhFa/CQ3gqLB6JPRYfrJ6D3EC7FZfvvToR5vRgGonwNIDVcsdXYmG2NCLRKRA19uQYuQD2E6GFCpr07334/eyJNhOMmSjOSRQofR4f9FVoGV7RBNMgzuTBkzvy05p3Qu3EKuhG+QfcthWm4uf1oQIFLZIraq+OoYZt8xyUr24EzfjGI/8qtDBq27b0mVGl+wzOXZ/35dxoajYvU3cRl2KdVYlOhPDVvCj/Wgm/Qc6gWFDEzzzPr0L7x8W/iNJhESf7xIb+e1gYQTMMdicRbA8eXXjqqLf3/cTOf0CwP+BdyMSQzCshS/EjKXZ8t6bKYbWvM35wZfSjhza3ixd+2csK5MCRlcXiCvSXv9q4XM3FCiF9LbNy97Tjs5dzWatVvjySRN/daIrDhc+O5/Ln9ECxPyDa96ElII4JDG+QQONlKstHPrCCZnNtn8FPq/hI5uMOe65tOm1pnak34HQ8Ndj0PEnuoip/S0qsmJHeEpgEZ93fbMnmN3dO0Op2WI2hVgUt4CMZ9wii8UZvuCZfyjsYfOHtaN8F+xmyF/eS0cNXLQEWoGy0m3X2w+9nMC8ErdB2mcFqBU3bXchuBC3kN+L015yA9jraNWI/QiwIJlRU2hdpbbEAr8/8Ynthijd7EstXz37uVYOgQTHqODzgL6jcClrsoSO29kDqWIcmjyzCurbpQLe/5j000vBNHsfNjI86Yn9TUP1r5ujaL+3XEy6eaeEMv4kJWDVZ9CPuQiUr2V3fc2g9B2hX3EUa+bTf/w1oNfw44MPMe63863KVt3JQysJ6aLSUaHWIqh2gkNBke+bCb6jcjzvsCK1Q+4IscP+QvQkNSbW4Dnsq7w1d/BkBqzxjsix0d7IAZ31BGpMeBUFTg5MNah37CDQ6sG8GUY879iY0W7tM2dQ/Q9GwggCeSlMAKoCnL8ixEmz4IAxBZVeNGVYiaAneh+aM4LBWPZ73Ne3niEHtgKymMpRBBfC1hZlsIt6ARn7Bh6DRrv1wA0I5sDehoXH420MEC3+8rPxYedNko0bK9RFoC0XifWg4XLPrO0Woo8/sTWhoyHj9OxE8ku3mOaMH6mj9tsNNjkSiym6gO0GdyV+E5n8EmtYcgiDDC3vbT6PG+09lq20C54kI4VCYUdNNqtuSy0DhCYuQDtbj09CWH4eWqPpI4qmzvwVNhkiz3gp+qwhDHpSex/Kad6HRuCHLgysLzXAbNcyyXXp4qh2QpaSW4NPQnI9Dw/7AMGocqyPfgtb3bqMbw/IdYgj96rouEhWSt14WZXb+knPvNT8fGh6v2wy10IJKSe5EqKzL92raJLT5A2hD579i3y2+gFYGZctWtfi1M69FV7GgSsNzLla9mAmGJRaDwaBmDWMOPwsai0+S2um7c5lI0whazLqoqAqbldU6PIfs4HXRGjUNLcxrCqJZ3B8GTfhDK6J2/O5QpLBpbiSgnUDT8n3IimqA1pzJJ9dCOyRYVX8cNHEYxQq+O36+6ebPeRQseM1Dr9zYZlVYK4Fsn7Oj1+1trIjnW2jYEnw7tJvWkz9oPZX46WiHb5Lt5iUz4lNRes0p7wL34K8PGevqsmZu7AYujAgYKsmklwvQ+U4/7ToBbcbehyYTAZrfjelWBgMQi/pw1DKlPHHX8HixsM9ZAZKR3diyX4BGB3yoR4DO7cu4R/DEPgINd304VPN7xeECjLa85Nkaip4oBiAUuYc+waehob48fajviXvM+geItfXI3oLm13m0lg6ar9/sn5ClF08tIwMVQ6ACQ0vwYWiqjL2heh/aUj+3dMI27BZaKaFV+qOBZLYfkKCA7YDq11FxXtknoKkxNWyEJ4KQg1700Czco1brC8V2BI1CwSsZqFOD+zvc1YqG7rOhJ2f+KXmCe9qqpaPC82FoKuUUvc9xuDtS9Y75oB1D5PasH0gIwbpTOEPeS6egYbMhITl0kWtlO/6cLSxm+U3FFoYx95lpMJOJNcb3D40ij0v/tMj/MD8BTYb66157BmjUZYSeTwFx2gFartOJ1CUhp0qC78erVrKlkm0tal3IzI1hZ6ew2NvFpiuaLHPL16Z0Wzdzl/ss+/Z4OLYDg6OJNQpK+HFo3I2dBWFA4z5AU9GJ6IQrBmhyBDV3DMuk4VGKEtAoaxmbnlj7ciFoNHSRiabAuKpTm5so7oplILynKHSqveuvi8pNjaJwztX3908RwWCsc/WwPwitkymUJNieaDm3M21brY973oy+q8ESfdidJ88Smtz5cJTPSOy3LbPYzcygrLsyrOrUnafZ0ltb62J+8ppvH4RHJ3swq+Sdbz4MrTG1Yq6sG2jXEU99hF0fYub9aB4pFUmFRh/9tJfRvtDfOmfVutimbuhV9b4q3MDv6rS6plW+Dsq0t9DfJIbUAiWy4qiAhw5NBfUHaFym4kk50DiRnt3dqG1g50e5HKWG4dIHZZc9n4qaFrRljsZyJ4m0wz3/cbHKKIrKIdxitBGtcGBDJDnNcUFqWiIWSlSNKGrFOqfDenNo5c5L/chFez6d1jYi9GBDr9TbkrofT2dbcxqs6nThT6cO2oVQ7C/tUyMzE0626kfEP2Qk79dlaZq/Uob5wjSXd26WNZ/yvOZmHP/SRf7fCLSUPyU56J8QI13nolIuvho2Wy6Xc7AYIRrB/GfkMnxFkiq2VSIfGDm9PlqpmW231bZo3h1F8R8Fcd3dod0JY02jR+sHqcH/iJy9k+j0gDvliGrobGWPygF41qkru/RapdU7cbPoVU+FsZomHzMMQrZzTGZgx6q4ijpvLsXj+VmJu2+Jsd1u++7gQiyI5564Ze5mbHsq7LYogtfKrrpV5RYWaNq6dgu27Op3oI1ffV7y2xwsN2fHdJdnyaHYhVmdJtX5VLvn3x8tX4yua7478jO3nW1lxA+9SZMcPxQMEwtoTRZUdsG2UR10GfNaz7aDPC9TYf39cyM0zYu65J3JEg630Gbj2xXQnv08cpPjPI+CYM9ejNp1v9rH2mab9KbHgVGhfvs4Rlqf71v8mm8jzg7nR5fBDrfECvpwEd0Q5qahcNwJmp+3dVMFeVObQtOMcJHXdbdMzHds9x00fg/NagS0g9+0wfORHd2syb6Y3CA0IDsOAXcvEIaXn0c7yNcOrRZ82bwPnWV93pPHty1nRcfuxXmt6cdC6yclBK0TipavU8NcnRO7W9f7Js2qcJkWnzE4Y2jO6rQZtxwjaG5yjo+iSF+FVvKQOUMQvgST4I/8ynmffwv0BmiXHhJCk8ckY3SmimwiNKmzEUEDCbzO2eJT+UXTfHgnJzLLGbeaMrs+z+0oS6KyC7qq+CK0M6jziRu+zyDw3fGtA7E8x4AuiuXNqTXbekvRm+z8uYC2TBKzLJ2Y7+0rq4OgJmhGeGVG3py2zMFMh2ZbB5XYPaDpDRCazHrbD9Ccqmbzr8x/8B60eMFq0fDETm3Av07N7PzLva8VWOc9Z/s049zFQHeySxmPNqIHv+OzBSgYJGh7KYYbcu5ku03Gs4SvstzjQcdrqp6rlKWHktfG4VTNMva0ei24XfFzVsN1FkPX37oM0L4s70H7FnmBu0+50LjKz/iy4/HCeE7ZMxdAeH3l1ZJHDi+tVRDzwHEAmitqqHtk8Ga7+I9txBaAtiksURdPgQfj+JwdxaZjNuc1XWeBbx/iQgw/EdqyPa9W+wgrfNNFwnFfr04BqcEi2h9WazC2W+Gy4bqq7IYhYj/aHPYNQTO7TrQxSVRbXVkaHvwDu0RlCV2xZr067CM40ii7Bl7pO2y+1nzuniS0ncGu3GtBGQS0y160Bymb81JAW4iGwrdMHJ8CaC/CFh2NnbBe+9QQHpUnofkC2sa9ctMKuX8UrtAhW2o2bS/TfWy+OyA0T0V6YJ81h8cBgmOhtdz0auGQALTvEITqrbwv3zzYADRxonxxEnvBrv6W0xCMj4G4uUqa8fAMB4OimF8aAeyhnaBVu7bQEAhos0JAy8T9CmilqMPXoSFw3F0P7TQ7vry4ChpblSbPc/7yctz5x+wWWjejt+ML/roHaDCC8pRlO3JIC3jt5eC+UtjNF2qZXfMThmhfifZyeLue3k09Zxh4Q2gR/Kwd9NOO1E7H2PII07LKwwwzVY0Z35353gVuXxl4OcIjPyto4QhaoaAtz+KJT0JDz7qHlggIYg9Uh5c7aPaK3NsX3qUAzRbPXexqrTCiW8jW1cUhzZwGNsENXsK4IIweJHpweUYgMwVNSFouCZpLofscVHgh46YBgMTxDKG0xmEIE/+KnCAp4XVa03poUFuC5S00sbjeiDVNDw20S1TyBZtnE9CaQI1whWeAdpZ3HmI1KmSANsQc7kKOwpZgBz0atK+GgU8MKWOrclHQjqA61CPIKTQcgAaH0tHxoEYCNHzMAf/StGwpDMseCJpm03RokScu5K4WvU1DaOy498KKb61jJBuCNdvwwjVNoTcVZ7sMGgJxglC5HHaOj1koTPwK0FS3EQAYgEkh3EOjTsPpOaz1qTOx5pfepCVqnOGgoCFjgmaS8VsBulbiWYC2GjPZK+m+lk1ZCRS16AKcxVULvqx4Yi92N9BCoSCv5zlfb22CZgC0BoyPMDqHea9pwSqdHXHc6Co1DapKD22LI1wlfzY2AO2ipVtaAC0coL1Imx9i6XBqMNGiD6+Jh2q8T0F78gdosNKD4ecOdQpP68BpAZr5G6AZK2pZzscdmBFsecTp4ZaE2XV4t+Adjn5foToVzPAxBQD+zuE+TVAIH1ZbrD0BHIc5Jpgqi/7KNHyAZmC1eRXnBmiGssYLrGojaMYTp6lyXCydDbQdTC/BN5RbJ1eNgoJG48gSWgfP08MTCqPXwYkqUM3fBY0ZdXMVdmx/MmpQiaXw/bcmi8W58e/SiJdsHjagE947bmRxBgLTQZEF3KbwD3wDyg7QLB2aM4bma2OlODOYoA1+oxon2zYqA2YS2hUMWIM1XBslXP0qNBVzxx66X+NvE2DtT9MHfEZyflrP3sjmQWjCrMcxKO0dtPkdtEsuRTwpQ9Rkw4Ya6wSdkMBolKc1Cc2BZRd7beK0bUgnSn4Rmq+8wwNELQyK/oZw/H76rdPEthOLbaYCGBNS2/b1jY43QhNAmpxmLnmsaaKntdNPJCrZ1tXfjLIfQoN2xD9hs1no3axfgxbzuO3aJK3T0nJ3Vd6knuuG0Lysp9/VWvOU7/z1119+Rmjin8CF8qFNU03ZAhu7sU175jM9xCMUKz/or2A3D20aQKnpfK4+CP5r0Jo2L8y0Dt1127Su467NJHTV0K0x0fcXZmr5MT/QehzgRWiCxWEFxghbz+cHredRhq2NvJZJNMWM18Pp7lrPMbQE36oHW1SqV0qTxPxFaOW5y+brqAnS+Oi586xgsUvQtmV6Wd8fIKAZ3LZz5rlFw7YRJJywrQvvHtRZEbJr7kEsMun241fx5148Dn8jNEoIqiS0lfRGYox5jKG9ym1bmZGMedTaQ62ln+bzSWjY3u9gTaOyto6/7HK8+uf1PHWrQjgV/qnqirLM1i5Ag1SdaWgWDzfdnAc2F67/yb4UjAcJbxxe5TyuLmhbCn7zAisklo2aFoKGqT+1hJbJYyp8KWsMrZTpfo2EB13Ng3Y6ARPrbzUNDRPAM0kXetegzuUktKpto5p+Wq34fe8hLNhC/HHi+cIohIvl+B7zlov5A2in2uXOpryCz7724N20E3gVXXGdidZDuD94E9kUtJGVJGi1DKohtIQAejPsC4yhgY8vVsaqQYDbK/XzPaHXFvI3oEVcdjCg95r5bL4G+lPQpO6DYIblowyt20TBt6Dxwzpmp7IRXe3g7IlLBqeYl+3pnPOofYqqGfsMNItT3hRCG+bsOLBbaIN/RcMXJr+ZBEqmq72409BqroZx+my383RDMBugzd+DditvQUNzK6HtEdrG43kexs1zmIdmdfkgNJNubUU9Zop3GHJmmVeoaOuh74n1WlJTlnJ1O6Ap512rJLSdgkbONZRf7tgMF+k7IcH3QjsTtBygpUrThLov8h0MiT6CNp6KeQF9K0gRgkDNckFetplXVU4a4dAWZply2BW2hX2TvFIDDL1sGzuB3U2DGeZChnQX8sTiR8/YulZts5VrKYw2N03l0XwjNE+036csRmiGqChuBlHtU/4WtDhqo9/5Io455IH/ZvkGaGtUl0MgfIAZ33o0OtDxZ0Es5bOL0VIluIP2MWmgQoq+fzzuRkx0cauH89p9Rb4B2hK13RTK73kOs7YGW0I3Hj1OzxN9QVL3X4PmYYJukEbFOIHvvhus4q/fIN8A7YPya9D2GDrM/HNhBnVShUnVOKUXt7fz0pfBy/e9C/UWNMNZOm8PYPtLUJsPQfOXy+l0sfehze+P3Mowf5RlYb1ee0XhpZ13LhY30Cjn+c2cSH/5pXezp6ElKQzU7F5lD7LMCrAOC5g1QUizucBwjYTmr7OswNurxA9sf9osy7C822Aldr2cSmqWDDcralhtZ54GLRC7C6fCK7IsoqOFT2pUpxmfbWp1o/O8zNzKJd8iS1iWl0Uxz0QPL6vylGH+jZnbTYKPGl71Wb0dymu/No/rJLThPesN3sIBNH0OpcTghtzWETTMjU/kbtSBOUofSHtTAk2yhU7UIsUDemih3K5cDnhhiC1VMrt8bg3Xl4slK9xknzrwokmUtOsaHFV67eeCJhPnXfuT0PRJAdEsCC8x9Y9y80D0RNVTDjuy+Uz+gBgq3JStnYfXAE10ZLqFXFTQcOK6gA3OLTBdDG8tozHHUz1DbsIMmNQWqxd2nRh1bSS+HS+amgZO7PKxxZhnO/N7oMETOzRJniq7IKCdSL88QsOrJKcOzZrehugUa/gR0zmxW3a0ryFiPkhoBY1exz00uBq+uKxDEydvr/lZ3RGAvniG1fAHTNY4H0KFL7W/JQty73+DTZOxMV/d4kayQh3KCRoCCIRtuiq1ocq3psJCSfo5pBKsfrj9GW/Ok8dYT1JFg8hX0Jb0LG6g8RneAAAu5aXw0cKTQkc+BoNgsLDuS2I8o756DyfkW/6W6TQB2ho/d2BXCtpMRetaqQwEjYZwQTFkU7UmWlupR2TBGNUlh5BLJT6TDhK0GQ3fSmhDezCCRjDglJlcVas7wvuo9mzuNJXoAVnSsV3S0xdqvrVqoU5bAXfZtDIZPBH9Kwuf51V4j0tvK1xGoI/u4zxv7c/kEemvu0loUK2oz5tLa7MaiqGHwZSKSctDqSg+dm1f5GoZVASMrwqazIggWh7ve+k6NGlyoDrCqMtBnSpUFcNN/U0auK1rd1GLNdakJw7QEl5sdzyX0Qp4cGQTTPXmYyUudMEwwLMoF70h+olZASagCfqN1xejkNBU/GHD+xZN+WknInHilzPWtBRXOxIhCFTYFwlNDT0RtFfemwcdWjPAhv13ivVVPTLReLZM2N28KF3ybLcyT2gJlzs9i6csdK+B90lhzvpZE65octnmGvowdXwG3ovYBW60Na+zT/S5pqD1ctWgqbDIoa+oPbQOV1kzfmgxZeSIBTOlAoKAPl0kNHUFgFZhhDG9h2aPoR0UtFDeyWKTRlEchU1ytgOnhk3x0NUUz+hytUTlPuPdlaJWR1CaIwACmwbQQn6ZY6JAjuam+sS0AACtteZCfHMEzV+apq1Bk6AwNb0eQ8uxlPB1mFrNn1zLxlQ2ZOigS2gqIQWgRWQtl+9B26vjGlUZ8tjOCu/cenZc08DXGFqIV2jxkIwlbg1PbgaaZUpoJjThlXgEEdbT6yfmQZzuEdTd6Vmq3i00rdwKGiDpIPBZLmAFLC5o7axPWEatu4MmvbH8PWiRujOwm2+Y7DE0aLXPvDJ8yyZNtvx6DE2obyNuwhPn7MRu4SfmDp6CZgzzbt9Bw8H/eAwNHP0zFDBn0I6GwwSsI2j+PTQhbm/mHkCL5f8wbP78hhs2hgbGVE1CLU6an+G+x9BcYft3lHuE8vEP5k1BQ2aHwL62H4MGJudAuT4HygVQBX0fWoa9sPk70HBkyU3C/XC3dyIbAqe6GjVB2/DuGgqp4U7d0L6BduWnBbTpa57hbh/PeZ+AhgYIm6/rB6FBS+CfwTbBcKtLDdyHoL0Y2Bxf34Mm/Rkhp7f8fZOquWhzTAlt3w9Zb6AhiG+gLUVrQZ7iZyNUE9AqxWLkckho1hQ0MM/xEfRbHJvsh1k2RtCMCWge9cKyd6HF8h317M24okMFEcAsCW1NE4V7jugsJPfQRLHWcKcdTY3tfbyrMAEtUIo2BW2qIUCPouGk8jw6ULOOracs4lutJ2WZyjlRHkEDnd+E+fVRwY7IPhRoJLQOj/XQBNRwjhto8LgcJj8xuOC3ccxPQVur+jIJbcfv/DT0Y/fYjRAqtbnQRIILDRqAeZqA1sqDoUwPoUGI5T1NcLHXcBbnkA3BFVfA58teQAteyZGtjLVVqSxmiM7FePnoE58rmID2ypUnlt9DQz9TOnNtX48p+JWr6X/S/nSyRwCKcngDGp69ewzN5PoMPbrEXqzCu6Da4CnlChqGtE7QzAR85h74QZwL+1MhQXNkd1Fc8Lz5TML7BLRNj8idgHYeinTsoVFLGCt8dEI+EGqJ5DQ0aEbAj3gAbaudayzHy7G/NfhgMZ+Ji3urDRKegzfxKm7LEnd99JwiYOZ5drRZc8CeZnGo4T8Lynn6xNtWb1TPvF9xC61UmkT93HVfOArJoLtC+xa8H3g8EKBpaKEk8gAaxo9mEXyk5ybucwxZNrw1ad1+Edt3ZOBs2DDV+lrOp+JrE9AihQUBQK3XoSXKBNFLNethJaZGaBO9hT0/jEJu34KGRMrHNm00K44ux5yVe7P1quV6VRluzNp6mZ6+efLHCWgYMlzbkah9UMi9OYKG0WledJC3fVHQlr0lA+ulJm3EPfeBu1IaOw0NiRwfQ4uPA7WRV3WszFNY82PTpQn3NhHj21MUT1fl3yZTPYI+M2ezJVOlQxtSal4WPTQ0b2hUt3wISA+TCYmdMW9uGlpGV3kEzbe1cIw+8+rqeLp4tVhVL9gxac8+nwtF33yvqmkK36daOfIltHTOasy80cJBrB8vOZrgs8mwTsHVJ6G49qmhuJ/uq6C3NrkGreB6rFP81EejNGjwCLA/1zaNHWjheRRh08LnGuaFSl954vH61eD7dPe90GLP6yfMhy8OkUEM3SKTH01bxLSTZilN282C0MD1MjS78CDhQJ5QM8ZelRWFW6nABJxIeQ5mf2UfLrxlc49Ot/X6Uzi0ShjKZzWFyWw8cC5smsevAtqqZYer9bSurO+eA/jfEEs3ZN04iU1oWsITAW2WwJ+UewbMNv7vT9vyVYF2ulYL9hgavOYd1KJf+5oG3BU6abDs0P7A79X/aWl0aNX4U6L19eoxJ4GQUGiJX7Bf2H73jHt/QR5OjzQh0Bz0lj3rx42++/sCf1KMuS/kra11Vex4/bkzgu+nwmjQxOfMbLrTH51U+rsFewe7N5SJBh4/6XpSfkNTx1uvgXQOh0KS/0uf530MbfYL0OQcyVqPIPh3oVXPRymH16xKtIHh3wyN6SM94BD/w9BuPuo6I1/qO6CxxN1vhIhngw3j/w402en8DdCm3u0byf8SNOzFfhHawi73z++l3P3r0Gbxdrv1chpxhdGnq/oxJe9D07519rb889Aknlw5E/Ma+t9vHPI+tOj/BTQVtcDg6nshmf+gjaFlyh94JP9BG0MrP1KQ/6CNobUfKe1/0MbQqunS+ovt1lyqxvR9aG3v8GniwEk05+0htKWpXfDHyTQ075ymaSZv+ipzxC5riniPoLXwvcbXUYZTcsb2ZLembzli4NqP5FDUMVCxRR1aDNdLVZqxl1E24nOmnsxSbF/j7cR29ge/UfaGTFTPQvpp9FHe0bc9EI4OjV6MOd2fchCAtr1oK2TrrEOjx0LPxHC1feVL/5ixJDpfNQwXPZyM+I/IdEOg9Qj0IvAn2FGHRl9CHKe1jI6gsxxHqyiNRING+exyQC0d7UsBN4RWy8fx92NwY2hY3kiHpj498zSomgYt0SD0oko9Axm+TjkIpcEM0GiOS6lA9NrWoYuCPiNHQatG2vcXZQwNX2SydWg0QJovDR+rLOR1aElEjicAAAUiSURBVND6cXddLEN2oyD6i7M0Yw1Pvfk87gYQAzSCQYN29MVochWJH/xCaCoi9/1fhnpPRtB8pU0DNFdiZBRGBOs1QEOis/uw+K3LAbkNNBcEuc9qfkb6tRxAyp6cGqrqM3GGTy2t3Oh70xU+IqO+Jz1LR4eGukcWGkbh4N3RHtr8ogo1ddIBmjMoD6XcYL5iD83V1TXVT1mrXRS0b/8o1MeEoF2TJLlWlIAAtmWAhuvoVv1wi3B7aOVbFuYG2lYDgcXHxHUFDbNFnqWuU2qOctAwBeLEemh/vwkguY+n1UyHpr1Op0RBQxaTbzvcQIsHbSULcJEz0CK0VFV2EKyq/fQlhqrXEtrf+C7llNxBwxS+AVrZr+tFQSuUXk6fVLNpxnzRT8GBF4HhTgmNGuDRZ3yHbOOT1DuC9vebTSm30Mj0DNDog3ajt3IIWixn4J6Kaj/qe/YHSWjkWKgkIm98JELzFbT6q4X9XULQDkJ0OppzS768nowiockUrKnp/D4OrZSZcupDJfiMBtN1kmppvvl8/ooMrSf6XNJP1aBJx1RrtwiafC1q8nX0KWiLa+Wuz6+bMbRCOs0qtYq+fRy4Up7lzqOvQP59Gfy0THvI+sCKqsCZShmbj98vncheuIfWrEbH9NB6kR3S0Tc+h51/LLQGHzKtHY1G9TNzyPyyHtoa/bqJNLJbaP7o46m30NBFlg1K849BI8MuX7HXobGt6k3uUasUtJmDlWnCebqFJo/fuFXef0O3h2bT16aJCHUIqlYT+O7lj4VGfSiqJrfjnrUsNuqDgpbIstzHCm+gkVdRUCDtFlommZI1RU27dy1+LDRKCCe9uR8sTl56phIaFA2b3Hr6pAM0tJaqP3kDbedrX6eVmnYfZfy50LAUFyQ1McLuY6AQ3HOChk4C4rifSu8G2gvpJckNNPBx6kFhsfbex8B/LrS8L8VkWoKhNmuhIaxNz9Mn7aHRC2rK5x9DQ/1yZj1V5Hc/5cHPhUbvWWC0ajKXo5WmR4MWD5zvTtpDoxIrz2QMjZTq1FfKWK/J0P/ST/EToeG7s2Tre2h1mx2Vt15Lo6ZBoy/Y340uj6EhiP4jW1PQ6GPZ8GuhbEB/yVX2k1tP5RmASvTQIJymhk3ie2h0yN0UBRPQnvSFW2jU64AzzvvNKGgxjB8NjcLLNdOgQcmetFeLb6qnPOQ2NIgnpViFrzjJut5OQaPp2NDTwJ5D35/NZGX9wdDIn2qZBi0a+LBG/tahUcN3G7WnPgScNF4ZMpxNDYF16YuvD+EdeoXFmqqCdHN1Pz8YGj1w0JAeGroAsjU7ysqrQ7P6Q3Sh6iYOW67A4M0G7ZHdfCCoQ3N7haV+SaethmbmB0OTsa25Bo1sTLb1l/VZ8RuNsG80NepFBloPrzPcEUldat9XHQtexGNoea/jNCjBz2Hshede634yNBpMr+9GowZBY61Do4bvNqXtrB0S9x8FRHHpyVgjaAQFWxz9BdP+Oj8ZGg1yljq0+ZNeAnQuRtDIDt4GvbVpPCEIomU2HKjGr24SYMjU9TOFDULm8odBK+VzRyGDclFBbmzwFqfbElCVrekQsoN3QdVYvrBO89QafarBWlzpekTKqMMqRJJq5/eGJIaZbEd/WOR2m4DIBSORSw78V8u11wIIvKTVUt9LPfZ6tDRI3QZd1Y/rhsVhd3wN5Cm3MIFtDMepzgTdhlq6Bvvj7uWUNaobYeHmH5t6NS2W/9m37u7F+NQZjM/t/p98u/wfb62NvBHdmQ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4" name="AutoShape 8" descr="Image result for qualities of entrepreneur with examples"/>
          <p:cNvSpPr>
            <a:spLocks noChangeAspect="1" noChangeArrowheads="1"/>
          </p:cNvSpPr>
          <p:nvPr/>
        </p:nvSpPr>
        <p:spPr bwMode="auto">
          <a:xfrm>
            <a:off x="155575" y="-1798638"/>
            <a:ext cx="7048500" cy="37528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of Entrepreneurship </a:t>
            </a:r>
            <a:endParaRPr lang="en-US" dirty="0"/>
          </a:p>
        </p:txBody>
      </p:sp>
      <p:sp>
        <p:nvSpPr>
          <p:cNvPr id="3" name="Content Placeholder 2"/>
          <p:cNvSpPr>
            <a:spLocks noGrp="1"/>
          </p:cNvSpPr>
          <p:nvPr>
            <p:ph idx="1"/>
          </p:nvPr>
        </p:nvSpPr>
        <p:spPr>
          <a:xfrm>
            <a:off x="1435608" y="1371600"/>
            <a:ext cx="7498080" cy="4876800"/>
          </a:xfrm>
        </p:spPr>
        <p:txBody>
          <a:bodyPr>
            <a:noAutofit/>
          </a:bodyPr>
          <a:lstStyle/>
          <a:p>
            <a:r>
              <a:rPr lang="en-US" sz="2800" b="1" dirty="0" smtClean="0"/>
              <a:t>Economic Need of Entrepreneurship</a:t>
            </a:r>
            <a:br>
              <a:rPr lang="en-US" sz="2800" b="1" dirty="0" smtClean="0"/>
            </a:br>
            <a:r>
              <a:rPr lang="en-US" sz="2800" dirty="0" smtClean="0"/>
              <a:t>Capital formation by mobilizing idle resources (human resources, money, raw material etc.)</a:t>
            </a:r>
            <a:br>
              <a:rPr lang="en-US" sz="2800" dirty="0" smtClean="0"/>
            </a:br>
            <a:r>
              <a:rPr lang="en-US" sz="2800" dirty="0" smtClean="0"/>
              <a:t>Large scale employment</a:t>
            </a:r>
            <a:br>
              <a:rPr lang="en-US" sz="2800" dirty="0" smtClean="0"/>
            </a:br>
            <a:r>
              <a:rPr lang="en-US" sz="2800" dirty="0" smtClean="0"/>
              <a:t>Balanced regional development</a:t>
            </a:r>
            <a:br>
              <a:rPr lang="en-US" sz="2800" dirty="0" smtClean="0"/>
            </a:br>
            <a:r>
              <a:rPr lang="en-US" sz="2800" dirty="0" smtClean="0"/>
              <a:t>Concentration of economic power</a:t>
            </a:r>
            <a:br>
              <a:rPr lang="en-US" sz="2800" dirty="0" smtClean="0"/>
            </a:br>
            <a:r>
              <a:rPr lang="en-US" sz="2800" dirty="0" smtClean="0"/>
              <a:t>Redistribution of wealth</a:t>
            </a:r>
            <a:br>
              <a:rPr lang="en-US" sz="2800" dirty="0" smtClean="0"/>
            </a:br>
            <a:r>
              <a:rPr lang="en-US" sz="2800" dirty="0" smtClean="0"/>
              <a:t>Backward and forward linkage</a:t>
            </a:r>
            <a:br>
              <a:rPr lang="en-US" sz="2800" dirty="0" smtClean="0"/>
            </a:br>
            <a:r>
              <a:rPr lang="en-US" sz="2800" dirty="0" smtClean="0"/>
              <a:t>Promotes country’s export trade</a:t>
            </a:r>
            <a:br>
              <a:rPr lang="en-US" sz="2800" dirty="0" smtClean="0"/>
            </a:br>
            <a:r>
              <a:rPr lang="en-US" sz="2800" dirty="0" smtClean="0"/>
              <a:t>Rural entrepreneurship</a:t>
            </a:r>
            <a:br>
              <a:rPr lang="en-US" sz="2800" dirty="0" smtClean="0"/>
            </a:br>
            <a:r>
              <a:rPr lang="en-US" sz="2800" dirty="0" smtClean="0"/>
              <a:t>Women entrepreneurship</a:t>
            </a:r>
            <a:br>
              <a:rPr lang="en-US" sz="2800" dirty="0" smtClean="0"/>
            </a:br>
            <a:r>
              <a:rPr lang="en-US" sz="2800" dirty="0" smtClean="0"/>
              <a:t/>
            </a:r>
            <a:br>
              <a:rPr lang="en-US" sz="2800" dirty="0" smtClean="0"/>
            </a:b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Psychological Need</a:t>
            </a:r>
            <a:br>
              <a:rPr lang="en-US" b="1" dirty="0" smtClean="0"/>
            </a:br>
            <a:r>
              <a:rPr lang="en-US" dirty="0" smtClean="0"/>
              <a:t>Need for achievement</a:t>
            </a:r>
            <a:br>
              <a:rPr lang="en-US" dirty="0" smtClean="0"/>
            </a:br>
            <a:r>
              <a:rPr lang="en-US" dirty="0" smtClean="0"/>
              <a:t>Confidence develops</a:t>
            </a:r>
            <a:br>
              <a:rPr lang="en-US" dirty="0" smtClean="0"/>
            </a:br>
            <a:r>
              <a:rPr lang="en-US" dirty="0" smtClean="0"/>
              <a:t>Further gets motivation</a:t>
            </a:r>
          </a:p>
          <a:p>
            <a:pPr>
              <a:buNone/>
            </a:pPr>
            <a:endParaRPr lang="en-US" dirty="0" smtClean="0"/>
          </a:p>
          <a:p>
            <a:r>
              <a:rPr lang="en-US" b="1" dirty="0" smtClean="0"/>
              <a:t>Social need</a:t>
            </a:r>
            <a:br>
              <a:rPr lang="en-US" b="1" dirty="0" smtClean="0"/>
            </a:br>
            <a:r>
              <a:rPr lang="en-US" dirty="0" smtClean="0"/>
              <a:t>Unemployment is reduced</a:t>
            </a:r>
            <a:br>
              <a:rPr lang="en-US" dirty="0" smtClean="0"/>
            </a:br>
            <a:r>
              <a:rPr lang="en-US" dirty="0" smtClean="0"/>
              <a:t>Social status of country improves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Women Entrepreneur</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solidFill>
                  <a:srgbClr val="000000"/>
                </a:solidFill>
                <a:latin typeface="SymbolMT"/>
              </a:rPr>
              <a:t>  • </a:t>
            </a:r>
            <a:r>
              <a:rPr lang="en-US" dirty="0" smtClean="0">
                <a:solidFill>
                  <a:srgbClr val="000000"/>
                </a:solidFill>
                <a:latin typeface="TimesNewRomanPSMT"/>
              </a:rPr>
              <a:t>Women are treated as less than </a:t>
            </a:r>
          </a:p>
          <a:p>
            <a:pPr>
              <a:buNone/>
            </a:pPr>
            <a:r>
              <a:rPr lang="en-US" dirty="0" smtClean="0">
                <a:solidFill>
                  <a:srgbClr val="000000"/>
                </a:solidFill>
                <a:latin typeface="TimesNewRomanPSMT"/>
              </a:rPr>
              <a:t>     equal to man</a:t>
            </a:r>
            <a:br>
              <a:rPr lang="en-US" dirty="0" smtClean="0">
                <a:solidFill>
                  <a:srgbClr val="000000"/>
                </a:solidFill>
                <a:latin typeface="TimesNewRomanPSMT"/>
              </a:rPr>
            </a:br>
            <a:r>
              <a:rPr lang="en-US" dirty="0" smtClean="0">
                <a:solidFill>
                  <a:srgbClr val="000000"/>
                </a:solidFill>
                <a:latin typeface="SymbolMT"/>
              </a:rPr>
              <a:t>• </a:t>
            </a:r>
            <a:r>
              <a:rPr lang="en-US" dirty="0" smtClean="0">
                <a:solidFill>
                  <a:srgbClr val="000000"/>
                </a:solidFill>
                <a:latin typeface="TimesNewRomanPSMT"/>
              </a:rPr>
              <a:t>Read a lot about women education,  </a:t>
            </a:r>
            <a:br>
              <a:rPr lang="en-US" dirty="0" smtClean="0">
                <a:solidFill>
                  <a:srgbClr val="000000"/>
                </a:solidFill>
                <a:latin typeface="TimesNewRomanPSMT"/>
              </a:rPr>
            </a:br>
            <a:r>
              <a:rPr lang="en-US" dirty="0" smtClean="0">
                <a:solidFill>
                  <a:srgbClr val="000000"/>
                </a:solidFill>
                <a:latin typeface="TimesNewRomanPSMT"/>
              </a:rPr>
              <a:t>  rural women problems, exploitation </a:t>
            </a:r>
            <a:br>
              <a:rPr lang="en-US" dirty="0" smtClean="0">
                <a:solidFill>
                  <a:srgbClr val="000000"/>
                </a:solidFill>
                <a:latin typeface="TimesNewRomanPSMT"/>
              </a:rPr>
            </a:br>
            <a:r>
              <a:rPr lang="en-US" dirty="0" smtClean="0">
                <a:solidFill>
                  <a:srgbClr val="000000"/>
                </a:solidFill>
                <a:latin typeface="TimesNewRomanPSMT"/>
              </a:rPr>
              <a:t>  of women</a:t>
            </a:r>
            <a:br>
              <a:rPr lang="en-US" dirty="0" smtClean="0">
                <a:solidFill>
                  <a:srgbClr val="000000"/>
                </a:solidFill>
                <a:latin typeface="TimesNewRomanPSMT"/>
              </a:rPr>
            </a:br>
            <a:r>
              <a:rPr lang="en-US" dirty="0" smtClean="0">
                <a:solidFill>
                  <a:srgbClr val="000000"/>
                </a:solidFill>
                <a:latin typeface="SymbolMT"/>
              </a:rPr>
              <a:t>• </a:t>
            </a:r>
            <a:r>
              <a:rPr lang="en-US" dirty="0" smtClean="0">
                <a:solidFill>
                  <a:srgbClr val="000000"/>
                </a:solidFill>
                <a:latin typeface="TimesNewRomanPSMT"/>
              </a:rPr>
              <a:t>Half of the world population consists </a:t>
            </a:r>
            <a:br>
              <a:rPr lang="en-US" dirty="0" smtClean="0">
                <a:solidFill>
                  <a:srgbClr val="000000"/>
                </a:solidFill>
                <a:latin typeface="TimesNewRomanPSMT"/>
              </a:rPr>
            </a:br>
            <a:r>
              <a:rPr lang="en-US" dirty="0" smtClean="0">
                <a:solidFill>
                  <a:srgbClr val="000000"/>
                </a:solidFill>
                <a:latin typeface="TimesNewRomanPSMT"/>
              </a:rPr>
              <a:t>  of women</a:t>
            </a:r>
            <a:br>
              <a:rPr lang="en-US" dirty="0" smtClean="0">
                <a:solidFill>
                  <a:srgbClr val="000000"/>
                </a:solidFill>
                <a:latin typeface="TimesNewRomanPSMT"/>
              </a:rPr>
            </a:br>
            <a:r>
              <a:rPr lang="en-US" dirty="0" smtClean="0">
                <a:solidFill>
                  <a:srgbClr val="000000"/>
                </a:solidFill>
                <a:latin typeface="SymbolMT"/>
              </a:rPr>
              <a:t>• </a:t>
            </a:r>
            <a:r>
              <a:rPr lang="en-US" dirty="0" smtClean="0">
                <a:solidFill>
                  <a:srgbClr val="000000"/>
                </a:solidFill>
                <a:latin typeface="TimesNewRomanPSMT"/>
              </a:rPr>
              <a:t>for centuries women are treated as </a:t>
            </a:r>
            <a:br>
              <a:rPr lang="en-US" dirty="0" smtClean="0">
                <a:solidFill>
                  <a:srgbClr val="000000"/>
                </a:solidFill>
                <a:latin typeface="TimesNewRomanPSMT"/>
              </a:rPr>
            </a:br>
            <a:r>
              <a:rPr lang="en-US" dirty="0" smtClean="0">
                <a:solidFill>
                  <a:srgbClr val="000000"/>
                </a:solidFill>
                <a:latin typeface="TimesNewRomanPSMT"/>
              </a:rPr>
              <a:t>  home makers</a:t>
            </a:r>
            <a:r>
              <a:rPr lang="en-US" dirty="0" smtClean="0"/>
              <a:t>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85000" lnSpcReduction="20000"/>
          </a:bodyPr>
          <a:lstStyle/>
          <a:p>
            <a:pPr>
              <a:buNone/>
            </a:pPr>
            <a:r>
              <a:rPr lang="en-US" dirty="0" smtClean="0"/>
              <a:t>   • Women are treated equally in teaching jobs, </a:t>
            </a:r>
            <a:br>
              <a:rPr lang="en-US" dirty="0" smtClean="0"/>
            </a:br>
            <a:r>
              <a:rPr lang="en-US" dirty="0" smtClean="0"/>
              <a:t>  hospitals and administrative cadres</a:t>
            </a:r>
            <a:br>
              <a:rPr lang="en-US" dirty="0" smtClean="0"/>
            </a:br>
            <a:r>
              <a:rPr lang="en-US" dirty="0" smtClean="0"/>
              <a:t>• Women entrepreneurship is an area where India </a:t>
            </a:r>
            <a:br>
              <a:rPr lang="en-US" dirty="0" smtClean="0"/>
            </a:br>
            <a:r>
              <a:rPr lang="en-US" dirty="0" smtClean="0"/>
              <a:t>  cannot be compared to the developed</a:t>
            </a:r>
            <a:br>
              <a:rPr lang="en-US" dirty="0" smtClean="0"/>
            </a:br>
            <a:r>
              <a:rPr lang="en-US" dirty="0" smtClean="0"/>
              <a:t>  countries</a:t>
            </a:r>
            <a:br>
              <a:rPr lang="en-US" dirty="0" smtClean="0"/>
            </a:br>
            <a:r>
              <a:rPr lang="en-US" dirty="0" smtClean="0"/>
              <a:t>• In western countries women entrepreneurs </a:t>
            </a:r>
            <a:br>
              <a:rPr lang="en-US" dirty="0" smtClean="0"/>
            </a:br>
            <a:r>
              <a:rPr lang="en-US" dirty="0" smtClean="0"/>
              <a:t>  take up any activity of their choice like</a:t>
            </a:r>
            <a:br>
              <a:rPr lang="en-US" dirty="0" smtClean="0"/>
            </a:br>
            <a:r>
              <a:rPr lang="en-US" dirty="0" smtClean="0"/>
              <a:t>  electronics, engineering, building construction</a:t>
            </a:r>
            <a:br>
              <a:rPr lang="en-US" dirty="0" smtClean="0"/>
            </a:br>
            <a:r>
              <a:rPr lang="en-US" dirty="0" smtClean="0"/>
              <a:t>• The Indian women mostly take up enterprises in    </a:t>
            </a:r>
            <a:br>
              <a:rPr lang="en-US" dirty="0" smtClean="0"/>
            </a:br>
            <a:r>
              <a:rPr lang="en-US" dirty="0" smtClean="0"/>
              <a:t>   low cost, low value items like food items</a:t>
            </a:r>
            <a:br>
              <a:rPr lang="en-US" dirty="0" smtClean="0"/>
            </a:br>
            <a:r>
              <a:rPr lang="en-US" dirty="0" smtClean="0"/>
              <a:t>   (pickles, </a:t>
            </a:r>
            <a:r>
              <a:rPr lang="en-US" dirty="0" err="1" smtClean="0"/>
              <a:t>papads</a:t>
            </a:r>
            <a:r>
              <a:rPr lang="en-US" dirty="0" smtClean="0"/>
              <a:t>, eatables) on embroidery, </a:t>
            </a:r>
            <a:br>
              <a:rPr lang="en-US" dirty="0" smtClean="0"/>
            </a:br>
            <a:r>
              <a:rPr lang="en-US" dirty="0" smtClean="0"/>
              <a:t>   handicrafts, lunch packages</a:t>
            </a:r>
            <a:br>
              <a:rPr lang="en-US" dirty="0" smtClean="0"/>
            </a:br>
            <a:r>
              <a:rPr lang="en-US" dirty="0" smtClean="0"/>
              <a:t>• they lack talent and resources</a:t>
            </a:r>
            <a:br>
              <a:rPr lang="en-US" dirty="0" smtClean="0"/>
            </a:br>
            <a:r>
              <a:rPr lang="en-US" dirty="0" smtClean="0"/>
              <a:t>• lack is encouragement from family and </a:t>
            </a:r>
            <a:br>
              <a:rPr lang="en-US" dirty="0" smtClean="0"/>
            </a:br>
            <a:r>
              <a:rPr lang="en-US" dirty="0" smtClean="0"/>
              <a:t>  conducive environment to take up challenges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Entrepreneur</a:t>
            </a:r>
            <a:endParaRPr lang="en-US" dirty="0"/>
          </a:p>
        </p:txBody>
      </p:sp>
      <p:sp>
        <p:nvSpPr>
          <p:cNvPr id="3" name="Content Placeholder 2"/>
          <p:cNvSpPr>
            <a:spLocks noGrp="1"/>
          </p:cNvSpPr>
          <p:nvPr>
            <p:ph idx="1"/>
          </p:nvPr>
        </p:nvSpPr>
        <p:spPr/>
        <p:txBody>
          <a:bodyPr/>
          <a:lstStyle/>
          <a:p>
            <a:pPr algn="just"/>
            <a:r>
              <a:rPr lang="en-IN" dirty="0" smtClean="0">
                <a:latin typeface="Gill Sans MT" pitchFamily="34" charset="0"/>
              </a:rPr>
              <a:t>An entrepreneur is defined as “person in effective control of commercial undertaking; one who undertakes a business or an enterprise”.</a:t>
            </a:r>
          </a:p>
          <a:p>
            <a:pPr algn="just">
              <a:buNone/>
            </a:pPr>
            <a:endParaRPr lang="en-US" dirty="0" smtClean="0">
              <a:latin typeface="Gill Sans MT" pitchFamily="34" charset="0"/>
            </a:endParaRPr>
          </a:p>
          <a:p>
            <a:pPr algn="just"/>
            <a:r>
              <a:rPr lang="en-IN" dirty="0" smtClean="0">
                <a:latin typeface="Gill Sans MT" pitchFamily="34" charset="0"/>
              </a:rPr>
              <a:t>Entrepreneur is an innovative person who maximizes his profits by following new strategies or venturing into new products or services. </a:t>
            </a:r>
            <a:endParaRPr lang="en-US" dirty="0" smtClean="0">
              <a:latin typeface="Gill Sans MT" pitchFamily="34" charset="0"/>
            </a:endParaRP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Women Entrepreneur is defined </a:t>
            </a:r>
            <a:r>
              <a:rPr lang="en-US" dirty="0" smtClean="0"/>
              <a:t>as an enterprise owned and controlled by women having a minimum financial interest of 51% of the capital and giving at least 51% of employment generated in the enterprise to women</a:t>
            </a:r>
          </a:p>
          <a:p>
            <a:pPr>
              <a:buNone/>
            </a:pPr>
            <a:r>
              <a:rPr lang="en-US" dirty="0" smtClean="0"/>
              <a:t> </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6172200"/>
          </a:xfrm>
        </p:spPr>
        <p:txBody>
          <a:bodyPr>
            <a:normAutofit fontScale="92500" lnSpcReduction="20000"/>
          </a:bodyPr>
          <a:lstStyle/>
          <a:p>
            <a:pPr>
              <a:buNone/>
            </a:pPr>
            <a:r>
              <a:rPr lang="en-US" b="1" dirty="0" smtClean="0"/>
              <a:t>The industries promoted by women entrepreneurs usually are:</a:t>
            </a:r>
            <a:br>
              <a:rPr lang="en-US" b="1" dirty="0" smtClean="0"/>
            </a:br>
            <a:r>
              <a:rPr lang="en-US" dirty="0" smtClean="0"/>
              <a:t> </a:t>
            </a:r>
            <a:r>
              <a:rPr lang="en-US" dirty="0" err="1" smtClean="0"/>
              <a:t>Agarbathi</a:t>
            </a:r>
            <a:r>
              <a:rPr lang="en-US" dirty="0" smtClean="0"/>
              <a:t> manufacturing.</a:t>
            </a:r>
            <a:br>
              <a:rPr lang="en-US" dirty="0" smtClean="0"/>
            </a:br>
            <a:r>
              <a:rPr lang="en-US" dirty="0" smtClean="0"/>
              <a:t> </a:t>
            </a:r>
            <a:r>
              <a:rPr lang="en-US" dirty="0" err="1" smtClean="0"/>
              <a:t>Papad</a:t>
            </a:r>
            <a:r>
              <a:rPr lang="en-US" dirty="0" smtClean="0"/>
              <a:t> making.</a:t>
            </a:r>
            <a:br>
              <a:rPr lang="en-US" dirty="0" smtClean="0"/>
            </a:br>
            <a:r>
              <a:rPr lang="en-US" dirty="0" smtClean="0"/>
              <a:t> Special bedspreads making,</a:t>
            </a:r>
            <a:br>
              <a:rPr lang="en-US" dirty="0" smtClean="0"/>
            </a:br>
            <a:r>
              <a:rPr lang="en-US" dirty="0" smtClean="0"/>
              <a:t> Embroidery,</a:t>
            </a:r>
            <a:br>
              <a:rPr lang="en-US" dirty="0" smtClean="0"/>
            </a:br>
            <a:r>
              <a:rPr lang="en-US" dirty="0" smtClean="0"/>
              <a:t> Handicrafts for exports,</a:t>
            </a:r>
            <a:br>
              <a:rPr lang="en-US" dirty="0" smtClean="0"/>
            </a:br>
            <a:r>
              <a:rPr lang="en-US" dirty="0" smtClean="0"/>
              <a:t> Batik Paintings,</a:t>
            </a:r>
            <a:br>
              <a:rPr lang="en-US" dirty="0" smtClean="0"/>
            </a:br>
            <a:r>
              <a:rPr lang="en-US" dirty="0" smtClean="0"/>
              <a:t> Apparels manufacturing,</a:t>
            </a:r>
            <a:br>
              <a:rPr lang="en-US" dirty="0" smtClean="0"/>
            </a:br>
            <a:r>
              <a:rPr lang="en-US" dirty="0" smtClean="0"/>
              <a:t> Catering service, </a:t>
            </a:r>
          </a:p>
          <a:p>
            <a:pPr>
              <a:buNone/>
            </a:pPr>
            <a:r>
              <a:rPr lang="en-US" dirty="0" smtClean="0"/>
              <a:t>    Running restaurants, snack bars, sweetmeat stalls,    soft drink stalls, etc.,</a:t>
            </a:r>
            <a:br>
              <a:rPr lang="en-US" dirty="0" smtClean="0"/>
            </a:br>
            <a:r>
              <a:rPr lang="en-US" dirty="0" smtClean="0"/>
              <a:t/>
            </a:r>
            <a:br>
              <a:rPr lang="en-US" dirty="0" smtClean="0"/>
            </a:br>
            <a:r>
              <a:rPr lang="en-US" dirty="0" smtClean="0"/>
              <a:t>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 Retail shops-textiles, readymade garments, grocery, drug stores,</a:t>
            </a:r>
            <a:br>
              <a:rPr lang="en-US" dirty="0" smtClean="0"/>
            </a:br>
            <a:r>
              <a:rPr lang="en-US" dirty="0" smtClean="0"/>
              <a:t> Running crèches.</a:t>
            </a:r>
            <a:br>
              <a:rPr lang="en-US" dirty="0" smtClean="0"/>
            </a:br>
            <a:r>
              <a:rPr lang="en-US" dirty="0" smtClean="0"/>
              <a:t> Running tutorial classes, typewriting/shorthand institutes.</a:t>
            </a:r>
          </a:p>
          <a:p>
            <a:r>
              <a:rPr lang="en-US" dirty="0" smtClean="0"/>
              <a:t> Florist shops and dry cleaning.</a:t>
            </a:r>
            <a:br>
              <a:rPr lang="en-US" dirty="0" smtClean="0"/>
            </a:br>
            <a:r>
              <a:rPr lang="en-US" dirty="0" smtClean="0"/>
              <a:t> Pickle manufacturing.</a:t>
            </a:r>
            <a:br>
              <a:rPr lang="en-US" dirty="0" smtClean="0"/>
            </a:br>
            <a:r>
              <a:rPr lang="en-US" dirty="0" smtClean="0"/>
              <a:t> Urban dairies.</a:t>
            </a:r>
            <a:br>
              <a:rPr lang="en-US" dirty="0" smtClean="0"/>
            </a:br>
            <a:r>
              <a:rPr lang="en-US" dirty="0" smtClean="0"/>
              <a:t> Taking up contract job for maintenance of offices</a:t>
            </a:r>
            <a:br>
              <a:rPr lang="en-US" dirty="0" smtClean="0"/>
            </a:br>
            <a:r>
              <a:rPr lang="en-US" dirty="0" smtClean="0"/>
              <a:t> Milk distribution.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dirty="0" smtClean="0"/>
              <a:t> Starting service centers, like plumbing, electrical repairs, fridge repairing,</a:t>
            </a:r>
            <a:br>
              <a:rPr lang="en-US" dirty="0" smtClean="0"/>
            </a:br>
            <a:r>
              <a:rPr lang="en-US" dirty="0" smtClean="0"/>
              <a:t>radio/T.V./Video repairing</a:t>
            </a:r>
            <a:br>
              <a:rPr lang="en-US" dirty="0" smtClean="0"/>
            </a:br>
            <a:r>
              <a:rPr lang="en-US" dirty="0" smtClean="0"/>
              <a:t> Stationery manufacturing unit,</a:t>
            </a:r>
            <a:br>
              <a:rPr lang="en-US" dirty="0" smtClean="0"/>
            </a:br>
            <a:r>
              <a:rPr lang="en-US" dirty="0" smtClean="0"/>
              <a:t> Packaging materials manufacturing units.</a:t>
            </a:r>
            <a:br>
              <a:rPr lang="en-US" dirty="0" smtClean="0"/>
            </a:br>
            <a:r>
              <a:rPr lang="en-US" dirty="0" smtClean="0"/>
              <a:t> Women engineers can start small scale industries,</a:t>
            </a:r>
            <a:br>
              <a:rPr lang="en-US" dirty="0" smtClean="0"/>
            </a:br>
            <a:r>
              <a:rPr lang="en-US" dirty="0" smtClean="0"/>
              <a:t> Chemistry/bio-chemistry students can start pathological clinics.</a:t>
            </a:r>
            <a:br>
              <a:rPr lang="en-US" dirty="0" smtClean="0"/>
            </a:br>
            <a:r>
              <a:rPr lang="en-US" dirty="0" smtClean="0"/>
              <a:t> Travel agencies and advertising agencies.</a:t>
            </a:r>
            <a:br>
              <a:rPr lang="en-US" dirty="0" smtClean="0"/>
            </a:br>
            <a:r>
              <a:rPr lang="en-US" dirty="0" smtClean="0"/>
              <a:t> Xeroxing firms,</a:t>
            </a:r>
            <a:br>
              <a:rPr lang="en-US" dirty="0" smtClean="0"/>
            </a:br>
            <a:r>
              <a:rPr lang="en-US" dirty="0" smtClean="0"/>
              <a:t> Photographic studios,</a:t>
            </a:r>
            <a:br>
              <a:rPr lang="en-US" dirty="0" smtClean="0"/>
            </a:br>
            <a:r>
              <a:rPr lang="en-US" dirty="0" smtClean="0"/>
              <a:t> Running working women’s hostels. </a:t>
            </a:r>
            <a:br>
              <a:rPr lang="en-US"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8080" cy="1143000"/>
          </a:xfrm>
        </p:spPr>
        <p:txBody>
          <a:bodyPr>
            <a:normAutofit fontScale="90000"/>
          </a:bodyPr>
          <a:lstStyle/>
          <a:p>
            <a:r>
              <a:rPr lang="en-US" b="1" dirty="0" smtClean="0"/>
              <a:t>MOTIVATION FOR Women Entrepreneurship</a:t>
            </a:r>
            <a:r>
              <a:rPr lang="en-US" dirty="0" smtClean="0"/>
              <a:t>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i="1" dirty="0" smtClean="0"/>
              <a:t>Affluent entrepreneurs: </a:t>
            </a:r>
            <a:r>
              <a:rPr lang="en-US" dirty="0" smtClean="0"/>
              <a:t>wives of rich business families who have financial and other resource backing to take any business risks</a:t>
            </a:r>
            <a:br>
              <a:rPr lang="en-US" dirty="0" smtClean="0"/>
            </a:br>
            <a:r>
              <a:rPr lang="en-US" b="1" i="1" dirty="0" smtClean="0"/>
              <a:t>Pull factors: </a:t>
            </a:r>
            <a:r>
              <a:rPr lang="en-US" dirty="0" smtClean="0"/>
              <a:t>adventure to do something new and be economically independent</a:t>
            </a:r>
            <a:br>
              <a:rPr lang="en-US" dirty="0" smtClean="0"/>
            </a:br>
            <a:r>
              <a:rPr lang="en-US" dirty="0" smtClean="0"/>
              <a:t>develop existing family business or start something new to improve the economic lot of the family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i="1" dirty="0" smtClean="0"/>
              <a:t>Rural entrepreneurs: </a:t>
            </a:r>
            <a:r>
              <a:rPr lang="en-US" dirty="0" smtClean="0"/>
              <a:t>In this category we find dairy products, pickles, fruit juices, </a:t>
            </a:r>
            <a:r>
              <a:rPr lang="en-US" dirty="0" err="1" smtClean="0"/>
              <a:t>papads</a:t>
            </a:r>
            <a:r>
              <a:rPr lang="en-US" dirty="0" smtClean="0"/>
              <a:t> and </a:t>
            </a:r>
            <a:r>
              <a:rPr lang="en-US" dirty="0" err="1" smtClean="0"/>
              <a:t>jaggery</a:t>
            </a:r>
            <a:r>
              <a:rPr lang="en-US" dirty="0" smtClean="0"/>
              <a:t> making</a:t>
            </a:r>
            <a:br>
              <a:rPr lang="en-US" dirty="0" smtClean="0"/>
            </a:br>
            <a:endParaRPr lang="en-US" dirty="0" smtClean="0"/>
          </a:p>
          <a:p>
            <a:r>
              <a:rPr lang="en-US" b="1" i="1" dirty="0" smtClean="0"/>
              <a:t>Self employed entrepreneurs : </a:t>
            </a:r>
            <a:r>
              <a:rPr lang="en-US" dirty="0" smtClean="0"/>
              <a:t>rely on their own efforts for sustenance. Majority of them are from villages and towns. The example are vegetable and fruit vendors, brooms making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400"/>
            <a:ext cx="7498080" cy="1143000"/>
          </a:xfrm>
        </p:spPr>
        <p:txBody>
          <a:bodyPr>
            <a:noAutofit/>
          </a:bodyPr>
          <a:lstStyle/>
          <a:p>
            <a:r>
              <a:rPr lang="en-US" sz="3600" b="1" dirty="0" smtClean="0"/>
              <a:t>Entrepreneurship Development Programme (EDP)</a:t>
            </a:r>
            <a:br>
              <a:rPr lang="en-US" sz="3600" b="1" dirty="0" smtClean="0"/>
            </a:br>
            <a:endParaRPr lang="en-US" sz="3600" dirty="0"/>
          </a:p>
        </p:txBody>
      </p:sp>
      <p:sp>
        <p:nvSpPr>
          <p:cNvPr id="3" name="Content Placeholder 2"/>
          <p:cNvSpPr>
            <a:spLocks noGrp="1"/>
          </p:cNvSpPr>
          <p:nvPr>
            <p:ph idx="1"/>
          </p:nvPr>
        </p:nvSpPr>
        <p:spPr>
          <a:xfrm>
            <a:off x="1295400" y="1752600"/>
            <a:ext cx="7498080" cy="5105400"/>
          </a:xfrm>
        </p:spPr>
        <p:txBody>
          <a:bodyPr>
            <a:noAutofit/>
          </a:bodyPr>
          <a:lstStyle/>
          <a:p>
            <a:pPr algn="just"/>
            <a:r>
              <a:rPr lang="en-US" sz="2800" dirty="0" smtClean="0"/>
              <a:t>Entrepreneurship Development Programme (EDP) is a programme which helps in developing the entrepreneurial abilities. </a:t>
            </a:r>
          </a:p>
          <a:p>
            <a:pPr algn="just"/>
            <a:r>
              <a:rPr lang="en-US" sz="2800" dirty="0" smtClean="0"/>
              <a:t>The skills that are required to run a business successfully is developed among the people through this programme. </a:t>
            </a:r>
          </a:p>
          <a:p>
            <a:pPr algn="just"/>
            <a:r>
              <a:rPr lang="en-US" sz="2800" dirty="0" smtClean="0"/>
              <a:t>Sometimes, people may have skills but it requires polishing and incubation.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This programme is perfect for them. This programme consists of a structured training process to develop an individual as an entrepreneur. </a:t>
            </a:r>
          </a:p>
          <a:p>
            <a:pPr algn="just"/>
            <a:r>
              <a:rPr lang="en-US" dirty="0" smtClean="0"/>
              <a:t>It helps the person to acquire skills and necessary capabilities to play the role of an entrepreneur effectively. </a:t>
            </a:r>
          </a:p>
          <a:p>
            <a:pPr algn="just"/>
            <a:r>
              <a:rPr lang="en-US" dirty="0" smtClean="0"/>
              <a:t>As per National Institute of Small Industry Extension Training, Hyderabad, an EDP is an effort of converting a person to an entrepreneur by passing him through a thoroughly structured training.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fontScale="92500" lnSpcReduction="20000"/>
          </a:bodyPr>
          <a:lstStyle/>
          <a:p>
            <a:pPr algn="just"/>
            <a:r>
              <a:rPr lang="en-US" dirty="0" smtClean="0"/>
              <a:t>An entrepreneur is required to respond appropriately to the market and he/she is also required to understand the business needs. </a:t>
            </a:r>
          </a:p>
          <a:p>
            <a:pPr algn="just"/>
            <a:r>
              <a:rPr lang="en-US" dirty="0" smtClean="0"/>
              <a:t>The skills needed are varied and they need to be taken care in the best possible way. </a:t>
            </a:r>
          </a:p>
          <a:p>
            <a:pPr algn="just"/>
            <a:r>
              <a:rPr lang="en-US" dirty="0" smtClean="0"/>
              <a:t>EDP is not just a training programme but it is a complete process to make the possible transformation of an individual into an entrepreneur. </a:t>
            </a:r>
          </a:p>
          <a:p>
            <a:pPr algn="just"/>
            <a:r>
              <a:rPr lang="en-US" dirty="0" smtClean="0"/>
              <a:t>This programme also guides the individuals on how to start the business and effective ways to sustain it successfully.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EDP</a:t>
            </a:r>
            <a:endParaRPr lang="en-US" dirty="0"/>
          </a:p>
        </p:txBody>
      </p:sp>
      <p:sp>
        <p:nvSpPr>
          <p:cNvPr id="3" name="Content Placeholder 2"/>
          <p:cNvSpPr>
            <a:spLocks noGrp="1"/>
          </p:cNvSpPr>
          <p:nvPr>
            <p:ph idx="1"/>
          </p:nvPr>
        </p:nvSpPr>
        <p:spPr/>
        <p:txBody>
          <a:bodyPr/>
          <a:lstStyle/>
          <a:p>
            <a:pPr algn="just"/>
            <a:r>
              <a:rPr lang="en-US" dirty="0" smtClean="0"/>
              <a:t>The objective of this programme is to motivate an individual to choose the entrepreneurship as a career and to prepare the person to exploit the market opportunities for own business successfully. </a:t>
            </a:r>
          </a:p>
          <a:p>
            <a:pPr algn="just"/>
            <a:r>
              <a:rPr lang="en-US" dirty="0" smtClean="0"/>
              <a:t>These objectives can be set both in the short-term and long-term basis.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Entrepreneurship	</a:t>
            </a:r>
            <a:endParaRPr lang="en-US" dirty="0"/>
          </a:p>
        </p:txBody>
      </p:sp>
      <p:sp>
        <p:nvSpPr>
          <p:cNvPr id="5" name="Content Placeholder 4"/>
          <p:cNvSpPr>
            <a:spLocks noGrp="1"/>
          </p:cNvSpPr>
          <p:nvPr>
            <p:ph idx="1"/>
          </p:nvPr>
        </p:nvSpPr>
        <p:spPr/>
        <p:txBody>
          <a:bodyPr/>
          <a:lstStyle/>
          <a:p>
            <a:pPr algn="just"/>
            <a:r>
              <a:rPr lang="en-US" dirty="0" smtClean="0"/>
              <a:t>Entrepreneurship comes from a French word ‘</a:t>
            </a:r>
            <a:r>
              <a:rPr lang="en-US" dirty="0" err="1" smtClean="0"/>
              <a:t>Entrependre</a:t>
            </a:r>
            <a:r>
              <a:rPr lang="en-US" dirty="0" smtClean="0"/>
              <a:t>’ and the German word ‘</a:t>
            </a:r>
            <a:r>
              <a:rPr lang="en-US" dirty="0" err="1" smtClean="0"/>
              <a:t>Uternehmen</a:t>
            </a:r>
            <a:r>
              <a:rPr lang="en-US" dirty="0" smtClean="0"/>
              <a:t>’ both meaning individuals who are ‘undertakers’</a:t>
            </a:r>
          </a:p>
          <a:p>
            <a:pPr algn="just">
              <a:buNone/>
            </a:pPr>
            <a:endParaRPr lang="en-US" dirty="0" smtClean="0"/>
          </a:p>
          <a:p>
            <a:pPr algn="just"/>
            <a:r>
              <a:rPr lang="en-US" dirty="0" smtClean="0"/>
              <a:t>i.e. those who took the risk of a new enterprise.</a:t>
            </a:r>
          </a:p>
          <a:p>
            <a:pPr algn="just">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85000" lnSpcReduction="20000"/>
          </a:bodyPr>
          <a:lstStyle/>
          <a:p>
            <a:pPr algn="just"/>
            <a:r>
              <a:rPr lang="en-US" b="1" dirty="0" smtClean="0"/>
              <a:t>Short-term objectives: </a:t>
            </a:r>
          </a:p>
          <a:p>
            <a:pPr algn="just">
              <a:buNone/>
            </a:pPr>
            <a:r>
              <a:rPr lang="en-US" dirty="0" smtClean="0"/>
              <a:t>	These objectives can be achieved </a:t>
            </a:r>
            <a:r>
              <a:rPr lang="en-US" dirty="0" err="1" smtClean="0"/>
              <a:t>immediately.In</a:t>
            </a:r>
            <a:r>
              <a:rPr lang="en-US" dirty="0" smtClean="0"/>
              <a:t> the short-term, the individuals are trained to be an entrepreneur and made competent enough to scan existing market situation and environment. The person, who would be the future entrepreneur, should first set the goal as an entrepreneur. The information related to the existing rules and regulations is essential at this stage.</a:t>
            </a:r>
          </a:p>
          <a:p>
            <a:pPr algn="just">
              <a:buNone/>
            </a:pPr>
            <a:endParaRPr lang="en-US" dirty="0" smtClean="0"/>
          </a:p>
          <a:p>
            <a:pPr algn="just"/>
            <a:r>
              <a:rPr lang="en-US" b="1" dirty="0" smtClean="0"/>
              <a:t>Long-term objectives: </a:t>
            </a:r>
          </a:p>
          <a:p>
            <a:pPr algn="just">
              <a:buNone/>
            </a:pPr>
            <a:r>
              <a:rPr lang="en-US" dirty="0" smtClean="0"/>
              <a:t>	The ultimate objective is that the trained individuals successfully establish their own business and they should be equipped with all the required skills to run their business smoothly.</a:t>
            </a:r>
          </a:p>
          <a:p>
            <a:pPr algn="just"/>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t>	An Entrepreneurship Development Programme primarily plays four roles to help an individual to become an entrepreneur. </a:t>
            </a:r>
          </a:p>
          <a:p>
            <a:pPr algn="just">
              <a:buNone/>
            </a:pPr>
            <a:r>
              <a:rPr lang="en-US" b="1" dirty="0" smtClean="0"/>
              <a:t>	They are:</a:t>
            </a:r>
            <a:endParaRPr lang="en-US" dirty="0" smtClean="0"/>
          </a:p>
          <a:p>
            <a:pPr algn="just"/>
            <a:r>
              <a:rPr lang="en-US" b="1" dirty="0" smtClean="0"/>
              <a:t>Stimulatory Role</a:t>
            </a:r>
            <a:r>
              <a:rPr lang="en-US" dirty="0" smtClean="0"/>
              <a:t>: It aims at influencing people in large number to be the entrepreneur. This includes:</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714488" cy="5943600"/>
          </a:xfrm>
        </p:spPr>
        <p:txBody>
          <a:bodyPr>
            <a:normAutofit fontScale="92500" lnSpcReduction="20000"/>
          </a:bodyPr>
          <a:lstStyle/>
          <a:p>
            <a:pPr marL="596646" indent="-514350" algn="just">
              <a:buFont typeface="+mj-lt"/>
              <a:buAutoNum type="arabicPeriod"/>
            </a:pPr>
            <a:r>
              <a:rPr lang="en-US" dirty="0" smtClean="0"/>
              <a:t>developing managerial, technical, financial, and marketing skill</a:t>
            </a:r>
          </a:p>
          <a:p>
            <a:pPr marL="596646" indent="-514350" algn="just">
              <a:buFont typeface="+mj-lt"/>
              <a:buAutoNum type="arabicPeriod"/>
            </a:pPr>
            <a:r>
              <a:rPr lang="en-US" dirty="0" smtClean="0"/>
              <a:t>inculcating personality traits</a:t>
            </a:r>
          </a:p>
          <a:p>
            <a:pPr marL="596646" indent="-514350" algn="just">
              <a:buFont typeface="+mj-lt"/>
              <a:buAutoNum type="arabicPeriod"/>
            </a:pPr>
            <a:r>
              <a:rPr lang="en-US" dirty="0" smtClean="0"/>
              <a:t>promotes and reforms entrepreneurial </a:t>
            </a:r>
            <a:r>
              <a:rPr lang="en-US" dirty="0" err="1" smtClean="0"/>
              <a:t>behaviour</a:t>
            </a:r>
            <a:r>
              <a:rPr lang="en-US" dirty="0" smtClean="0"/>
              <a:t> and values</a:t>
            </a:r>
          </a:p>
          <a:p>
            <a:pPr marL="596646" indent="-514350" algn="just">
              <a:buFont typeface="+mj-lt"/>
              <a:buAutoNum type="arabicPeriod"/>
            </a:pPr>
            <a:r>
              <a:rPr lang="en-US" dirty="0" smtClean="0"/>
              <a:t>identifying potential entrepreneur applying scientific methods</a:t>
            </a:r>
          </a:p>
          <a:p>
            <a:pPr marL="596646" indent="-514350" algn="just">
              <a:buFont typeface="+mj-lt"/>
              <a:buAutoNum type="arabicPeriod"/>
            </a:pPr>
            <a:r>
              <a:rPr lang="en-US" dirty="0" smtClean="0"/>
              <a:t>motivational training and building proper attitude</a:t>
            </a:r>
          </a:p>
          <a:p>
            <a:pPr marL="596646" indent="-514350" algn="just">
              <a:buFont typeface="+mj-lt"/>
              <a:buAutoNum type="arabicPeriod"/>
            </a:pPr>
            <a:r>
              <a:rPr lang="en-US" dirty="0" smtClean="0"/>
              <a:t>strengthening the motive of a person and giving recognition</a:t>
            </a:r>
          </a:p>
          <a:p>
            <a:pPr marL="596646" indent="-514350" algn="just">
              <a:buFont typeface="+mj-lt"/>
              <a:buAutoNum type="arabicPeriod"/>
            </a:pPr>
            <a:r>
              <a:rPr lang="en-US" dirty="0" smtClean="0"/>
              <a:t>the valuable know-how of the local products and the processes help in selection of products, preparation of project reports</a:t>
            </a:r>
          </a:p>
          <a:p>
            <a:pPr marL="596646" indent="-514350" algn="just">
              <a:buFont typeface="+mj-lt"/>
              <a:buAutoNum type="arabicPeriod"/>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Supportive Role</a:t>
            </a:r>
            <a:r>
              <a:rPr lang="en-US" dirty="0" smtClean="0"/>
              <a:t>: It helps in the following ways:</a:t>
            </a:r>
            <a:endParaRPr lang="en-US" dirty="0"/>
          </a:p>
        </p:txBody>
      </p:sp>
      <p:sp>
        <p:nvSpPr>
          <p:cNvPr id="3" name="Content Placeholder 2"/>
          <p:cNvSpPr>
            <a:spLocks noGrp="1"/>
          </p:cNvSpPr>
          <p:nvPr>
            <p:ph idx="1"/>
          </p:nvPr>
        </p:nvSpPr>
        <p:spPr/>
        <p:txBody>
          <a:bodyPr>
            <a:normAutofit fontScale="92500" lnSpcReduction="20000"/>
          </a:bodyPr>
          <a:lstStyle/>
          <a:p>
            <a:pPr marL="596646" indent="-514350">
              <a:buFont typeface="+mj-lt"/>
              <a:buAutoNum type="arabicPeriod"/>
            </a:pPr>
            <a:r>
              <a:rPr lang="en-US" dirty="0" smtClean="0"/>
              <a:t>registration of the business</a:t>
            </a:r>
          </a:p>
          <a:p>
            <a:pPr marL="596646" indent="-514350">
              <a:buFont typeface="+mj-lt"/>
              <a:buAutoNum type="arabicPeriod"/>
            </a:pPr>
            <a:r>
              <a:rPr lang="en-US" dirty="0" smtClean="0"/>
              <a:t>procurement of fund</a:t>
            </a:r>
          </a:p>
          <a:p>
            <a:pPr marL="596646" indent="-514350">
              <a:buFont typeface="+mj-lt"/>
              <a:buAutoNum type="arabicPeriod"/>
            </a:pPr>
            <a:r>
              <a:rPr lang="en-US" dirty="0" smtClean="0"/>
              <a:t>arrangement of land, power, water, shed etc.</a:t>
            </a:r>
          </a:p>
          <a:p>
            <a:pPr marL="596646" indent="-514350">
              <a:buFont typeface="+mj-lt"/>
              <a:buAutoNum type="arabicPeriod"/>
            </a:pPr>
            <a:r>
              <a:rPr lang="en-US" dirty="0" smtClean="0"/>
              <a:t>support in purchase of right kind of machinery and equipment</a:t>
            </a:r>
          </a:p>
          <a:p>
            <a:pPr marL="596646" indent="-514350">
              <a:buFont typeface="+mj-lt"/>
              <a:buAutoNum type="arabicPeriod"/>
            </a:pPr>
            <a:r>
              <a:rPr lang="en-US" dirty="0" smtClean="0"/>
              <a:t>supply of raw materials and common facilities</a:t>
            </a:r>
          </a:p>
          <a:p>
            <a:pPr marL="596646" indent="-514350">
              <a:buFont typeface="+mj-lt"/>
              <a:buAutoNum type="arabicPeriod"/>
            </a:pPr>
            <a:r>
              <a:rPr lang="en-US" dirty="0" smtClean="0"/>
              <a:t>Providing tax relief, subsidy etc.</a:t>
            </a:r>
          </a:p>
          <a:p>
            <a:pPr marL="596646" indent="-514350">
              <a:buFont typeface="+mj-lt"/>
              <a:buAutoNum type="arabicPeriod"/>
            </a:pPr>
            <a:r>
              <a:rPr lang="en-US" dirty="0" smtClean="0"/>
              <a:t>guidance in product marketing</a:t>
            </a:r>
          </a:p>
          <a:p>
            <a:pPr marL="596646" indent="-514350">
              <a:buFont typeface="+mj-lt"/>
              <a:buAutoNum type="arabicPeriod"/>
            </a:pPr>
            <a:r>
              <a:rPr lang="en-US" dirty="0" smtClean="0"/>
              <a:t>support for management consultancy</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498080" cy="1143000"/>
          </a:xfrm>
        </p:spPr>
        <p:txBody>
          <a:bodyPr>
            <a:noAutofit/>
          </a:bodyPr>
          <a:lstStyle/>
          <a:p>
            <a:pPr algn="just"/>
            <a:r>
              <a:rPr lang="en-US" sz="3200" b="1" dirty="0" smtClean="0"/>
              <a:t>Sustaining Role</a:t>
            </a:r>
            <a:r>
              <a:rPr lang="en-US" sz="3200" dirty="0" smtClean="0"/>
              <a:t>: </a:t>
            </a:r>
            <a:r>
              <a:rPr lang="en-US" sz="2800" dirty="0" smtClean="0"/>
              <a:t>It aims at providing an effective safeguard to businesses to sustain against the cut-throat market competition. This includes:</a:t>
            </a:r>
            <a:endParaRPr lang="en-US" sz="3200" dirty="0"/>
          </a:p>
        </p:txBody>
      </p:sp>
      <p:sp>
        <p:nvSpPr>
          <p:cNvPr id="3" name="Content Placeholder 2"/>
          <p:cNvSpPr>
            <a:spLocks noGrp="1"/>
          </p:cNvSpPr>
          <p:nvPr>
            <p:ph idx="1"/>
          </p:nvPr>
        </p:nvSpPr>
        <p:spPr>
          <a:xfrm>
            <a:off x="1295400" y="2057400"/>
            <a:ext cx="7498080" cy="4419600"/>
          </a:xfrm>
        </p:spPr>
        <p:txBody>
          <a:bodyPr/>
          <a:lstStyle/>
          <a:p>
            <a:pPr marL="596646" indent="-514350">
              <a:buFont typeface="+mj-lt"/>
              <a:buAutoNum type="arabicPeriod"/>
            </a:pPr>
            <a:r>
              <a:rPr lang="en-US" dirty="0" smtClean="0"/>
              <a:t>help in </a:t>
            </a:r>
            <a:r>
              <a:rPr lang="en-US" dirty="0" err="1" smtClean="0"/>
              <a:t>modernisation</a:t>
            </a:r>
            <a:r>
              <a:rPr lang="en-US" dirty="0" smtClean="0"/>
              <a:t>, expansion, and diversification</a:t>
            </a:r>
          </a:p>
          <a:p>
            <a:pPr marL="596646" indent="-514350">
              <a:buFont typeface="+mj-lt"/>
              <a:buAutoNum type="arabicPeriod"/>
            </a:pPr>
            <a:r>
              <a:rPr lang="en-US" dirty="0" smtClean="0"/>
              <a:t>additional financing for further development</a:t>
            </a:r>
          </a:p>
          <a:p>
            <a:pPr marL="596646" indent="-514350">
              <a:buFont typeface="+mj-lt"/>
              <a:buAutoNum type="arabicPeriod"/>
            </a:pPr>
            <a:r>
              <a:rPr lang="en-US" dirty="0" smtClean="0"/>
              <a:t>deferring interest payment</a:t>
            </a:r>
          </a:p>
          <a:p>
            <a:pPr marL="596646" indent="-514350">
              <a:buFont typeface="+mj-lt"/>
              <a:buAutoNum type="arabicPeriod"/>
            </a:pPr>
            <a:r>
              <a:rPr lang="en-US" dirty="0" smtClean="0"/>
              <a:t>creating new marketing processes</a:t>
            </a:r>
          </a:p>
          <a:p>
            <a:pPr marL="596646" indent="-514350">
              <a:buFont typeface="+mj-lt"/>
              <a:buAutoNum type="arabicPeriod"/>
            </a:pPr>
            <a:r>
              <a:rPr lang="en-US" dirty="0" smtClean="0"/>
              <a:t>helping access to improved services and facility </a:t>
            </a:r>
            <a:r>
              <a:rPr lang="en-US" dirty="0" err="1" smtClean="0"/>
              <a:t>centres</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Socio-economic Role</a:t>
            </a:r>
            <a:r>
              <a:rPr lang="en-US" sz="3600" dirty="0" smtClean="0"/>
              <a:t>: It aims at upgrading the socio-economic status of the public and includes:</a:t>
            </a:r>
            <a:endParaRPr lang="en-US" sz="3600" dirty="0"/>
          </a:p>
        </p:txBody>
      </p:sp>
      <p:sp>
        <p:nvSpPr>
          <p:cNvPr id="3" name="Content Placeholder 2"/>
          <p:cNvSpPr>
            <a:spLocks noGrp="1"/>
          </p:cNvSpPr>
          <p:nvPr>
            <p:ph idx="1"/>
          </p:nvPr>
        </p:nvSpPr>
        <p:spPr>
          <a:xfrm>
            <a:off x="1295400" y="1828800"/>
            <a:ext cx="7498080" cy="4800600"/>
          </a:xfrm>
        </p:spPr>
        <p:txBody>
          <a:bodyPr>
            <a:normAutofit fontScale="92500" lnSpcReduction="20000"/>
          </a:bodyPr>
          <a:lstStyle/>
          <a:p>
            <a:pPr marL="596646" indent="-514350" algn="just">
              <a:buFont typeface="+mj-lt"/>
              <a:buAutoNum type="arabicPeriod"/>
            </a:pPr>
            <a:r>
              <a:rPr lang="en-US" dirty="0" smtClean="0"/>
              <a:t>identifying entrepreneurial qualities in practicality</a:t>
            </a:r>
          </a:p>
          <a:p>
            <a:pPr marL="596646" indent="-514350" algn="just">
              <a:buFont typeface="+mj-lt"/>
              <a:buAutoNum type="arabicPeriod"/>
            </a:pPr>
            <a:r>
              <a:rPr lang="en-US" dirty="0" smtClean="0"/>
              <a:t>creating employment opportunities in micro, small, and medium industries on an immediate basis</a:t>
            </a:r>
          </a:p>
          <a:p>
            <a:pPr marL="596646" indent="-514350" algn="just">
              <a:buFont typeface="+mj-lt"/>
              <a:buAutoNum type="arabicPeriod"/>
            </a:pPr>
            <a:r>
              <a:rPr lang="en-US" dirty="0" smtClean="0"/>
              <a:t>arresting concentration of industries by supporting regional development in a balanced manner</a:t>
            </a:r>
          </a:p>
          <a:p>
            <a:pPr marL="596646" indent="-514350" algn="just">
              <a:buFont typeface="+mj-lt"/>
              <a:buAutoNum type="arabicPeriod"/>
            </a:pPr>
            <a:r>
              <a:rPr lang="en-US" dirty="0" smtClean="0"/>
              <a:t>focusing on the equal distribution of income and wealth of the nation</a:t>
            </a:r>
          </a:p>
          <a:p>
            <a:pPr marL="596646" indent="-514350" algn="just">
              <a:buFont typeface="+mj-lt"/>
              <a:buAutoNum type="arabicPeriod"/>
            </a:pPr>
            <a:r>
              <a:rPr lang="en-US" dirty="0" smtClean="0"/>
              <a:t>channelizing the latent resources for building an enterprise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The Govt. of India has established </a:t>
            </a:r>
            <a:r>
              <a:rPr lang="en-US" dirty="0" err="1" smtClean="0"/>
              <a:t>specialised</a:t>
            </a:r>
            <a:r>
              <a:rPr lang="en-US" dirty="0" smtClean="0"/>
              <a:t> institutions to boost up the rate of entrepreneurial development in India like NIESBUD in </a:t>
            </a:r>
            <a:r>
              <a:rPr lang="en-US" dirty="0" err="1" smtClean="0"/>
              <a:t>Noida</a:t>
            </a:r>
            <a:r>
              <a:rPr lang="en-US" dirty="0" smtClean="0"/>
              <a:t>, MSME-DI for small scale industries, NIMSME in </a:t>
            </a:r>
            <a:r>
              <a:rPr lang="en-US" dirty="0" err="1" smtClean="0"/>
              <a:t>Yousufguda</a:t>
            </a:r>
            <a:r>
              <a:rPr lang="en-US" dirty="0" smtClean="0"/>
              <a:t>, Hyderabad, EDI, NSTEDB, IED and CED in different states.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Entrepreneurship </a:t>
            </a:r>
            <a:endParaRPr lang="en-US" dirty="0"/>
          </a:p>
        </p:txBody>
      </p:sp>
      <p:sp>
        <p:nvSpPr>
          <p:cNvPr id="3" name="Content Placeholder 2"/>
          <p:cNvSpPr>
            <a:spLocks noGrp="1"/>
          </p:cNvSpPr>
          <p:nvPr>
            <p:ph idx="1"/>
          </p:nvPr>
        </p:nvSpPr>
        <p:spPr>
          <a:xfrm>
            <a:off x="1435608" y="1447800"/>
            <a:ext cx="7098792" cy="4800600"/>
          </a:xfrm>
        </p:spPr>
        <p:txBody>
          <a:bodyPr/>
          <a:lstStyle/>
          <a:p>
            <a:pPr algn="just">
              <a:buNone/>
            </a:pPr>
            <a:r>
              <a:rPr lang="en-US" dirty="0" smtClean="0"/>
              <a:t>Is a dynamic activity which helps the </a:t>
            </a:r>
          </a:p>
          <a:p>
            <a:pPr algn="just">
              <a:buNone/>
            </a:pPr>
            <a:r>
              <a:rPr lang="en-US" dirty="0" smtClean="0"/>
              <a:t>entrepreneur to bring changes in the</a:t>
            </a:r>
          </a:p>
          <a:p>
            <a:pPr algn="just">
              <a:buNone/>
            </a:pPr>
            <a:r>
              <a:rPr lang="en-US" dirty="0" smtClean="0"/>
              <a:t>process of </a:t>
            </a:r>
          </a:p>
          <a:p>
            <a:pPr algn="just"/>
            <a:r>
              <a:rPr lang="en-US" dirty="0" smtClean="0"/>
              <a:t>Production</a:t>
            </a:r>
          </a:p>
          <a:p>
            <a:pPr algn="just"/>
            <a:r>
              <a:rPr lang="en-US" dirty="0" smtClean="0"/>
              <a:t>Innovation</a:t>
            </a:r>
            <a:r>
              <a:rPr lang="en-US" dirty="0"/>
              <a:t> </a:t>
            </a:r>
            <a:r>
              <a:rPr lang="en-US" dirty="0" smtClean="0"/>
              <a:t>in production</a:t>
            </a:r>
          </a:p>
          <a:p>
            <a:pPr algn="just"/>
            <a:r>
              <a:rPr lang="en-US" dirty="0" smtClean="0"/>
              <a:t>New usage of materials,</a:t>
            </a:r>
          </a:p>
          <a:p>
            <a:pPr algn="just"/>
            <a:r>
              <a:rPr lang="en-US" dirty="0" smtClean="0"/>
              <a:t>Creator of market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 entrepreneur is an economic change agent with knowledge, skills, initiative, drive and spirit of innovation to achieve goals.</a:t>
            </a:r>
          </a:p>
          <a:p>
            <a:r>
              <a:rPr lang="en-US" dirty="0" smtClean="0"/>
              <a:t>He identifies and seizes opportunity for economic benefits.</a:t>
            </a:r>
          </a:p>
          <a:p>
            <a:r>
              <a:rPr lang="en-US" dirty="0" smtClean="0"/>
              <a:t>He is a risk bearer, an organizer and an innovator.</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According to Economists:</a:t>
            </a:r>
          </a:p>
          <a:p>
            <a:pPr algn="just">
              <a:buNone/>
            </a:pPr>
            <a:r>
              <a:rPr lang="en-US" dirty="0" smtClean="0"/>
              <a:t>	An entrepreneur is the one who brings resources, </a:t>
            </a:r>
            <a:r>
              <a:rPr lang="en-US" dirty="0" err="1" smtClean="0"/>
              <a:t>labour</a:t>
            </a:r>
            <a:r>
              <a:rPr lang="en-US" dirty="0" smtClean="0"/>
              <a:t>, material and other assets onto combination to produce a socially viable product, and also one who introduces changes, innovation and new order.</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According to Management:</a:t>
            </a:r>
          </a:p>
          <a:p>
            <a:pPr>
              <a:buNone/>
            </a:pPr>
            <a:r>
              <a:rPr lang="en-US" dirty="0" smtClean="0"/>
              <a:t>	A person with a vision and action plan to achieve it is an entrepreneur.</a:t>
            </a:r>
          </a:p>
          <a:p>
            <a:pPr>
              <a:buNone/>
            </a:pPr>
            <a:endParaRPr lang="en-US" dirty="0" smtClean="0"/>
          </a:p>
          <a:p>
            <a:pPr>
              <a:buNone/>
            </a:pPr>
            <a:endParaRPr lang="en-US" dirty="0"/>
          </a:p>
        </p:txBody>
      </p:sp>
      <p:pic>
        <p:nvPicPr>
          <p:cNvPr id="4" name="Picture 1" descr="C:\Users\Dr P K  Jain\Desktop\social-entrepreneurship.jpg"/>
          <p:cNvPicPr>
            <a:picLocks noChangeAspect="1" noChangeArrowheads="1"/>
          </p:cNvPicPr>
          <p:nvPr/>
        </p:nvPicPr>
        <p:blipFill>
          <a:blip r:embed="rId2" cstate="print"/>
          <a:srcRect/>
          <a:stretch>
            <a:fillRect/>
          </a:stretch>
        </p:blipFill>
        <p:spPr bwMode="auto">
          <a:xfrm>
            <a:off x="2819400" y="3200400"/>
            <a:ext cx="4419600" cy="2819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an Entrepreneur </a:t>
            </a:r>
            <a:endParaRPr lang="en-US" dirty="0"/>
          </a:p>
        </p:txBody>
      </p:sp>
      <p:sp>
        <p:nvSpPr>
          <p:cNvPr id="3" name="Content Placeholder 2"/>
          <p:cNvSpPr>
            <a:spLocks noGrp="1"/>
          </p:cNvSpPr>
          <p:nvPr>
            <p:ph idx="1"/>
          </p:nvPr>
        </p:nvSpPr>
        <p:spPr/>
        <p:txBody>
          <a:bodyPr/>
          <a:lstStyle/>
          <a:p>
            <a:pPr algn="just">
              <a:lnSpc>
                <a:spcPct val="150000"/>
              </a:lnSpc>
            </a:pPr>
            <a:r>
              <a:rPr lang="en-US" dirty="0" smtClean="0"/>
              <a:t>Identification of Opportunities</a:t>
            </a:r>
          </a:p>
          <a:p>
            <a:pPr algn="just">
              <a:lnSpc>
                <a:spcPct val="150000"/>
              </a:lnSpc>
            </a:pPr>
            <a:r>
              <a:rPr lang="en-US" dirty="0" smtClean="0"/>
              <a:t>Introduction of a new product</a:t>
            </a:r>
          </a:p>
          <a:p>
            <a:pPr algn="just">
              <a:lnSpc>
                <a:spcPct val="150000"/>
              </a:lnSpc>
            </a:pPr>
            <a:r>
              <a:rPr lang="en-US" dirty="0" smtClean="0"/>
              <a:t>Gathering resources or Introducing new methods of production.</a:t>
            </a:r>
          </a:p>
          <a:p>
            <a:pPr algn="just">
              <a:lnSpc>
                <a:spcPct val="150000"/>
              </a:lnSpc>
            </a:pPr>
            <a:r>
              <a:rPr lang="en-US" dirty="0" smtClean="0"/>
              <a:t>Developing new markets</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Who is a Entrepreneur............</a:t>
            </a:r>
            <a:endParaRPr lang="en-US" dirty="0"/>
          </a:p>
        </p:txBody>
      </p:sp>
      <p:pic>
        <p:nvPicPr>
          <p:cNvPr id="7" name="Picture 2" descr="C:\Users\Dr P K  Jain\Desktop\images.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a:xfrm>
            <a:off x="4724400" y="2819400"/>
            <a:ext cx="2819400" cy="2590800"/>
          </a:xfrm>
          <a:prstGeom prst="rect">
            <a:avLst/>
          </a:prstGeom>
          <a:noFill/>
        </p:spPr>
      </p:pic>
      <p:sp>
        <p:nvSpPr>
          <p:cNvPr id="8" name="Oval 7"/>
          <p:cNvSpPr/>
          <p:nvPr/>
        </p:nvSpPr>
        <p:spPr>
          <a:xfrm>
            <a:off x="4495800" y="2514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4267200" y="1981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3000"/>
                                        <p:tgtEl>
                                          <p:spTgt spid="7"/>
                                        </p:tgtEl>
                                      </p:cBhvr>
                                    </p:animEffect>
                                  </p:childTnLst>
                                </p:cTn>
                              </p:par>
                            </p:childTnLst>
                          </p:cTn>
                        </p:par>
                        <p:par>
                          <p:cTn id="8" fill="hold">
                            <p:stCondLst>
                              <p:cond delay="3000"/>
                            </p:stCondLst>
                            <p:childTnLst>
                              <p:par>
                                <p:cTn id="9" presetID="6" presetClass="entr" presetSubtype="32"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out)">
                                      <p:cBhvr>
                                        <p:cTn id="11" dur="2000"/>
                                        <p:tgtEl>
                                          <p:spTgt spid="8"/>
                                        </p:tgtEl>
                                      </p:cBhvr>
                                    </p:animEffect>
                                  </p:childTnLst>
                                </p:cTn>
                              </p:par>
                            </p:childTnLst>
                          </p:cTn>
                        </p:par>
                        <p:par>
                          <p:cTn id="12" fill="hold">
                            <p:stCondLst>
                              <p:cond delay="5000"/>
                            </p:stCondLst>
                            <p:childTnLst>
                              <p:par>
                                <p:cTn id="13" presetID="6" presetClass="entr" presetSubtype="32"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out)">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TotalTime>
  <Words>991</Words>
  <Application>Microsoft Office PowerPoint</Application>
  <PresentationFormat>On-screen Show (4:3)</PresentationFormat>
  <Paragraphs>158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Solstice</vt:lpstr>
      <vt:lpstr>Entrepreneurship Development</vt:lpstr>
      <vt:lpstr>Entrepreneur</vt:lpstr>
      <vt:lpstr>Entrepreneurship </vt:lpstr>
      <vt:lpstr>Entrepreneurship </vt:lpstr>
      <vt:lpstr>Slide 5</vt:lpstr>
      <vt:lpstr>Slide 6</vt:lpstr>
      <vt:lpstr>Slide 7</vt:lpstr>
      <vt:lpstr>Functions of an Entrepreneur </vt:lpstr>
      <vt:lpstr>Who is a Entrepreneur............</vt:lpstr>
      <vt:lpstr>Characteristics of an Entrepreneur </vt:lpstr>
      <vt:lpstr>Slide 11</vt:lpstr>
      <vt:lpstr>Slide 12</vt:lpstr>
      <vt:lpstr>Slide 13</vt:lpstr>
      <vt:lpstr>Relationship between Entrepreneur and Entrepreneurship: </vt:lpstr>
      <vt:lpstr>Qualities of successful entrepreneur:</vt:lpstr>
      <vt:lpstr>Need of Entrepreneurship </vt:lpstr>
      <vt:lpstr>Slide 17</vt:lpstr>
      <vt:lpstr>Women Entrepreneur </vt:lpstr>
      <vt:lpstr>Slide 19</vt:lpstr>
      <vt:lpstr>Slide 20</vt:lpstr>
      <vt:lpstr>Slide 21</vt:lpstr>
      <vt:lpstr>Slide 22</vt:lpstr>
      <vt:lpstr>Slide 23</vt:lpstr>
      <vt:lpstr>MOTIVATION FOR Women Entrepreneurship  </vt:lpstr>
      <vt:lpstr>Slide 25</vt:lpstr>
      <vt:lpstr>Entrepreneurship Development Programme (EDP) </vt:lpstr>
      <vt:lpstr>Slide 27</vt:lpstr>
      <vt:lpstr>Slide 28</vt:lpstr>
      <vt:lpstr>Objectives of EDP</vt:lpstr>
      <vt:lpstr>Slide 30</vt:lpstr>
      <vt:lpstr>Slide 31</vt:lpstr>
      <vt:lpstr>Slide 32</vt:lpstr>
      <vt:lpstr>Supportive Role: It helps in the following ways:</vt:lpstr>
      <vt:lpstr>Sustaining Role: It aims at providing an effective safeguard to businesses to sustain against the cut-throat market competition. This includes:</vt:lpstr>
      <vt:lpstr>Socio-economic Role: It aims at upgrading the socio-economic status of the public and includes:</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Development</dc:title>
  <dc:creator>admin</dc:creator>
  <cp:lastModifiedBy>admin</cp:lastModifiedBy>
  <cp:revision>27</cp:revision>
  <dcterms:created xsi:type="dcterms:W3CDTF">2004-12-31T18:59:58Z</dcterms:created>
  <dcterms:modified xsi:type="dcterms:W3CDTF">2019-03-20T08:57:11Z</dcterms:modified>
</cp:coreProperties>
</file>